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</p:sldIdLst>
  <p:sldSz cy="6858000" cx="9144000"/>
  <p:notesSz cx="6858000" cy="9144000"/>
  <p:embeddedFontLst>
    <p:embeddedFont>
      <p:font typeface="Raleway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5BBA323C-D759-4438-B7B9-FD60955EFA00}">
  <a:tblStyle styleId="{5BBA323C-D759-4438-B7B9-FD60955EFA0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font" Target="fonts/Raleway-bold.fntdata"/><Relationship Id="rId27" Type="http://schemas.openxmlformats.org/officeDocument/2006/relationships/font" Target="fonts/Raleway-regular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Raleway-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0" Type="http://schemas.openxmlformats.org/officeDocument/2006/relationships/font" Target="fonts/Raleway-boldItalic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f765fe1450_0_102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f765fe1450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f765fe1450_0_156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f765fe1450_0_1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f765fe1450_0_181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f765fe1450_0_1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f765fe1450_0_141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f765fe1450_0_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f765fe1450_0_163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f765fe1450_0_1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f765fe1450_0_146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f765fe1450_0_1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f765fe1450_0_198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f765fe1450_0_1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f765fe1450_0_171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f765fe1450_0_1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f765fe1450_0_151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f765fe1450_0_1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f765fe1450_0_216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f765fe1450_0_2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0372ff08b9_0_7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30372ff08b9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f765fe1450_0_176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f765fe1450_0_1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0372ff08b9_0_19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30372ff08b9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f765fe1450_0_96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f765fe1450_0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0372ff08b9_0_13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0372ff08b9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0372ff08b9_0_27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0372ff08b9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0372ff08b9_0_34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0372ff08b9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0372ff08b9_0_39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30372ff08b9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5e71059e14_0_6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25e71059e14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80700" y="3534800"/>
            <a:ext cx="8982600" cy="3215700"/>
          </a:xfrm>
          <a:prstGeom prst="rect">
            <a:avLst/>
          </a:prstGeom>
          <a:solidFill>
            <a:srgbClr val="3876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485875" y="352633"/>
            <a:ext cx="8183700" cy="196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85875" y="2317433"/>
            <a:ext cx="8183700" cy="114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/>
          <p:cNvSpPr/>
          <p:nvPr/>
        </p:nvSpPr>
        <p:spPr>
          <a:xfrm>
            <a:off x="80700" y="3534800"/>
            <a:ext cx="8982600" cy="3215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11"/>
          <p:cNvSpPr txBox="1"/>
          <p:nvPr>
            <p:ph hasCustomPrompt="1" type="title"/>
          </p:nvPr>
        </p:nvSpPr>
        <p:spPr>
          <a:xfrm>
            <a:off x="311700" y="990668"/>
            <a:ext cx="8520600" cy="2675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12000"/>
              <a:buFont typeface="Source Sans Pro"/>
              <a:buNone/>
              <a:defRPr sz="12000">
                <a:solidFill>
                  <a:srgbClr val="38761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/>
          <p:nvPr>
            <p:ph idx="1" type="body"/>
          </p:nvPr>
        </p:nvSpPr>
        <p:spPr>
          <a:xfrm>
            <a:off x="311700" y="3793576"/>
            <a:ext cx="8520600" cy="17343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  <a:defRPr>
                <a:solidFill>
                  <a:schemeClr val="lt1"/>
                </a:solidFill>
              </a:defRPr>
            </a:lvl1pPr>
            <a:lvl2pPr indent="-381000" lvl="1" marL="914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○"/>
              <a:defRPr>
                <a:solidFill>
                  <a:schemeClr val="lt1"/>
                </a:solidFill>
              </a:defRPr>
            </a:lvl2pPr>
            <a:lvl3pPr indent="-381000" lvl="2" marL="1371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■"/>
              <a:defRPr>
                <a:solidFill>
                  <a:schemeClr val="lt1"/>
                </a:solidFill>
              </a:defRPr>
            </a:lvl3pPr>
            <a:lvl4pPr indent="-381000" lvl="3" marL="1828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  <a:defRPr>
                <a:solidFill>
                  <a:schemeClr val="lt1"/>
                </a:solidFill>
              </a:defRPr>
            </a:lvl4pPr>
            <a:lvl5pPr indent="-381000" lvl="4" marL="22860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○"/>
              <a:defRPr>
                <a:solidFill>
                  <a:schemeClr val="lt1"/>
                </a:solidFill>
              </a:defRPr>
            </a:lvl5pPr>
            <a:lvl6pPr indent="-381000" lvl="5" marL="2743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■"/>
              <a:defRPr>
                <a:solidFill>
                  <a:schemeClr val="lt1"/>
                </a:solidFill>
              </a:defRPr>
            </a:lvl6pPr>
            <a:lvl7pPr indent="-381000" lvl="6" marL="3200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  <a:defRPr>
                <a:solidFill>
                  <a:schemeClr val="lt1"/>
                </a:solidFill>
              </a:defRPr>
            </a:lvl7pPr>
            <a:lvl8pPr indent="-381000" lvl="7" marL="3657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○"/>
              <a:defRPr>
                <a:solidFill>
                  <a:schemeClr val="lt1"/>
                </a:solidFill>
              </a:defRPr>
            </a:lvl8pPr>
            <a:lvl9pPr indent="-381000" lvl="8" marL="411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11"/>
          <p:cNvSpPr txBox="1"/>
          <p:nvPr>
            <p:ph idx="12" type="sldNum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80700" y="3534800"/>
            <a:ext cx="8982600" cy="3215700"/>
          </a:xfrm>
          <a:prstGeom prst="rect">
            <a:avLst/>
          </a:prstGeom>
          <a:solidFill>
            <a:srgbClr val="3876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3"/>
          <p:cNvSpPr txBox="1"/>
          <p:nvPr>
            <p:ph type="title"/>
          </p:nvPr>
        </p:nvSpPr>
        <p:spPr>
          <a:xfrm>
            <a:off x="485875" y="2286000"/>
            <a:ext cx="8183700" cy="104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type="title"/>
          </p:nvPr>
        </p:nvSpPr>
        <p:spPr>
          <a:xfrm>
            <a:off x="311700" y="593367"/>
            <a:ext cx="8520600" cy="83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type="title"/>
          </p:nvPr>
        </p:nvSpPr>
        <p:spPr>
          <a:xfrm>
            <a:off x="311700" y="593367"/>
            <a:ext cx="8520600" cy="83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" type="body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2" type="body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12" type="sldNum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/>
          <p:nvPr>
            <p:ph type="title"/>
          </p:nvPr>
        </p:nvSpPr>
        <p:spPr>
          <a:xfrm>
            <a:off x="311700" y="593367"/>
            <a:ext cx="8520600" cy="83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2" type="sldNum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/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2" name="Google Shape;32;p7"/>
          <p:cNvSpPr txBox="1"/>
          <p:nvPr>
            <p:ph idx="1" type="body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7"/>
          <p:cNvSpPr txBox="1"/>
          <p:nvPr>
            <p:ph idx="12" type="sldNum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4"/>
        </a:solid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/>
          <p:nvPr>
            <p:ph type="title"/>
          </p:nvPr>
        </p:nvSpPr>
        <p:spPr>
          <a:xfrm>
            <a:off x="490250" y="701800"/>
            <a:ext cx="5604000" cy="545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" name="Google Shape;36;p8"/>
          <p:cNvSpPr txBox="1"/>
          <p:nvPr>
            <p:ph idx="12" type="sldNum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/>
          <p:nvPr/>
        </p:nvSpPr>
        <p:spPr>
          <a:xfrm>
            <a:off x="4636800" y="107600"/>
            <a:ext cx="4426500" cy="6642900"/>
          </a:xfrm>
          <a:prstGeom prst="rect">
            <a:avLst/>
          </a:prstGeom>
          <a:solidFill>
            <a:srgbClr val="E31E5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9" name="Google Shape;39;p9"/>
          <p:cNvCxnSpPr/>
          <p:nvPr/>
        </p:nvCxnSpPr>
        <p:spPr>
          <a:xfrm>
            <a:off x="5029675" y="59940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0" name="Google Shape;40;p9"/>
          <p:cNvSpPr txBox="1"/>
          <p:nvPr>
            <p:ph type="title"/>
          </p:nvPr>
        </p:nvSpPr>
        <p:spPr>
          <a:xfrm>
            <a:off x="265500" y="1575600"/>
            <a:ext cx="4045200" cy="2044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1" name="Google Shape;41;p9"/>
          <p:cNvSpPr txBox="1"/>
          <p:nvPr>
            <p:ph idx="1" type="subTitle"/>
          </p:nvPr>
        </p:nvSpPr>
        <p:spPr>
          <a:xfrm>
            <a:off x="265500" y="3692001"/>
            <a:ext cx="4045200" cy="179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2" name="Google Shape;42;p9"/>
          <p:cNvSpPr txBox="1"/>
          <p:nvPr>
            <p:ph idx="2" type="body"/>
          </p:nvPr>
        </p:nvSpPr>
        <p:spPr>
          <a:xfrm>
            <a:off x="4939500" y="965600"/>
            <a:ext cx="3837000" cy="492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  <a:defRPr>
                <a:solidFill>
                  <a:schemeClr val="lt1"/>
                </a:solidFill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○"/>
              <a:defRPr>
                <a:solidFill>
                  <a:schemeClr val="lt1"/>
                </a:solidFill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■"/>
              <a:defRPr>
                <a:solidFill>
                  <a:schemeClr val="lt1"/>
                </a:solidFill>
              </a:defRPr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  <a:defRPr>
                <a:solidFill>
                  <a:schemeClr val="lt1"/>
                </a:solidFill>
              </a:defRPr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○"/>
              <a:defRPr>
                <a:solidFill>
                  <a:schemeClr val="lt1"/>
                </a:solidFill>
              </a:defRPr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■"/>
              <a:defRPr>
                <a:solidFill>
                  <a:schemeClr val="lt1"/>
                </a:solidFill>
              </a:defRPr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  <a:defRPr>
                <a:solidFill>
                  <a:schemeClr val="lt1"/>
                </a:solidFill>
              </a:defRPr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○"/>
              <a:defRPr>
                <a:solidFill>
                  <a:schemeClr val="lt1"/>
                </a:solidFill>
              </a:defRPr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3" name="Google Shape;43;p9"/>
          <p:cNvSpPr txBox="1"/>
          <p:nvPr>
            <p:ph idx="12" type="sldNum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 txBox="1"/>
          <p:nvPr>
            <p:ph idx="1" type="body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/>
        </p:txBody>
      </p:sp>
      <p:sp>
        <p:nvSpPr>
          <p:cNvPr id="46" name="Google Shape;46;p10"/>
          <p:cNvSpPr txBox="1"/>
          <p:nvPr>
            <p:ph idx="12" type="sldNum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lu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593367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Raleway"/>
              <a:buNone/>
              <a:defRPr b="1" sz="44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31E52"/>
              </a:buClr>
              <a:buSzPts val="2400"/>
              <a:buFont typeface="Source Sans Pro"/>
              <a:buChar char="●"/>
              <a:defRPr sz="2400">
                <a:solidFill>
                  <a:srgbClr val="E31E5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810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31E52"/>
              </a:buClr>
              <a:buSzPts val="2400"/>
              <a:buFont typeface="Source Sans Pro"/>
              <a:buChar char="○"/>
              <a:defRPr sz="2400">
                <a:solidFill>
                  <a:srgbClr val="E31E5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810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31E52"/>
              </a:buClr>
              <a:buSzPts val="2400"/>
              <a:buFont typeface="Source Sans Pro"/>
              <a:buChar char="■"/>
              <a:defRPr sz="2400">
                <a:solidFill>
                  <a:srgbClr val="E31E5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810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31E52"/>
              </a:buClr>
              <a:buSzPts val="2400"/>
              <a:buFont typeface="Source Sans Pro"/>
              <a:buChar char="●"/>
              <a:defRPr sz="2400">
                <a:solidFill>
                  <a:srgbClr val="E31E5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810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31E52"/>
              </a:buClr>
              <a:buSzPts val="2400"/>
              <a:buFont typeface="Source Sans Pro"/>
              <a:buChar char="○"/>
              <a:defRPr sz="2400">
                <a:solidFill>
                  <a:srgbClr val="E31E5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810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31E52"/>
              </a:buClr>
              <a:buSzPts val="2400"/>
              <a:buFont typeface="Source Sans Pro"/>
              <a:buChar char="■"/>
              <a:defRPr sz="2400">
                <a:solidFill>
                  <a:srgbClr val="E31E5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810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31E52"/>
              </a:buClr>
              <a:buSzPts val="2400"/>
              <a:buFont typeface="Source Sans Pro"/>
              <a:buChar char="●"/>
              <a:defRPr sz="2400">
                <a:solidFill>
                  <a:srgbClr val="E31E5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810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31E52"/>
              </a:buClr>
              <a:buSzPts val="2400"/>
              <a:buFont typeface="Source Sans Pro"/>
              <a:buChar char="○"/>
              <a:defRPr sz="2400">
                <a:solidFill>
                  <a:srgbClr val="E31E5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810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31E52"/>
              </a:buClr>
              <a:buSzPts val="2400"/>
              <a:buFont typeface="Source Sans Pro"/>
              <a:buChar char="■"/>
              <a:defRPr sz="2400">
                <a:solidFill>
                  <a:srgbClr val="E31E5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://oregonscienceolympiad.org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://www.youtube.com/watch?v=gdh8uxOzZos" TargetMode="External"/><Relationship Id="rId4" Type="http://schemas.openxmlformats.org/officeDocument/2006/relationships/image" Target="../media/image7.jpg"/><Relationship Id="rId5" Type="http://schemas.openxmlformats.org/officeDocument/2006/relationships/hyperlink" Target="http://www.youtube.com/watch?v=CqV2KxyWByA" TargetMode="External"/><Relationship Id="rId6" Type="http://schemas.openxmlformats.org/officeDocument/2006/relationships/image" Target="../media/image4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3.png"/><Relationship Id="rId4" Type="http://schemas.openxmlformats.org/officeDocument/2006/relationships/hyperlink" Target="http://www.youtube.com/watch?v=Y6qLIZ8r4nw" TargetMode="External"/><Relationship Id="rId5" Type="http://schemas.openxmlformats.org/officeDocument/2006/relationships/image" Target="../media/image14.jpg"/><Relationship Id="rId6" Type="http://schemas.openxmlformats.org/officeDocument/2006/relationships/image" Target="../media/image12.png"/><Relationship Id="rId7" Type="http://schemas.openxmlformats.org/officeDocument/2006/relationships/image" Target="../media/image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5.png"/><Relationship Id="rId4" Type="http://schemas.openxmlformats.org/officeDocument/2006/relationships/image" Target="../media/image8.png"/><Relationship Id="rId5" Type="http://schemas.openxmlformats.org/officeDocument/2006/relationships/image" Target="../media/image2.png"/><Relationship Id="rId6" Type="http://schemas.openxmlformats.org/officeDocument/2006/relationships/image" Target="../media/image6.png"/><Relationship Id="rId7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oregonscienceolympiad.org" TargetMode="External"/><Relationship Id="rId4" Type="http://schemas.openxmlformats.org/officeDocument/2006/relationships/hyperlink" Target="http://soinc.org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soinc.org/sites/default/files/uploaded_files/2010StudentPrep.pdf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/>
          <p:nvPr>
            <p:ph type="ctrTitle"/>
          </p:nvPr>
        </p:nvSpPr>
        <p:spPr>
          <a:xfrm>
            <a:off x="485875" y="352633"/>
            <a:ext cx="8183700" cy="1964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4"/>
                </a:solidFill>
              </a:rPr>
              <a:t>Oregon Science Olympiad New Coaches’ Workshop</a:t>
            </a:r>
            <a:endParaRPr>
              <a:solidFill>
                <a:schemeClr val="accent4"/>
              </a:solidFill>
            </a:endParaRPr>
          </a:p>
        </p:txBody>
      </p:sp>
      <p:sp>
        <p:nvSpPr>
          <p:cNvPr id="59" name="Google Shape;59;p13"/>
          <p:cNvSpPr txBox="1"/>
          <p:nvPr>
            <p:ph idx="1" type="subTitle"/>
          </p:nvPr>
        </p:nvSpPr>
        <p:spPr>
          <a:xfrm>
            <a:off x="485875" y="2317433"/>
            <a:ext cx="8183700" cy="114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11.03</a:t>
            </a:r>
            <a:r>
              <a:rPr b="1" lang="en"/>
              <a:t>.25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Ashley da Silva</a:t>
            </a:r>
            <a:endParaRPr b="1"/>
          </a:p>
        </p:txBody>
      </p:sp>
      <p:pic>
        <p:nvPicPr>
          <p:cNvPr id="60" name="Google Shape;6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04525" y="3859550"/>
            <a:ext cx="4215376" cy="2668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2"/>
          <p:cNvSpPr txBox="1"/>
          <p:nvPr>
            <p:ph type="ctrTitle"/>
          </p:nvPr>
        </p:nvSpPr>
        <p:spPr>
          <a:xfrm>
            <a:off x="485875" y="352629"/>
            <a:ext cx="8183700" cy="106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4"/>
                </a:solidFill>
              </a:rPr>
              <a:t>About the Tournament</a:t>
            </a:r>
            <a:endParaRPr>
              <a:solidFill>
                <a:schemeClr val="accent4"/>
              </a:solidFill>
            </a:endParaRPr>
          </a:p>
        </p:txBody>
      </p:sp>
      <p:sp>
        <p:nvSpPr>
          <p:cNvPr id="117" name="Google Shape;117;p22"/>
          <p:cNvSpPr txBox="1"/>
          <p:nvPr/>
        </p:nvSpPr>
        <p:spPr>
          <a:xfrm>
            <a:off x="152125" y="2820900"/>
            <a:ext cx="8851200" cy="161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Source Sans Pro"/>
              <a:buChar char="❖"/>
            </a:pPr>
            <a:r>
              <a:rPr lang="en" sz="24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Tournament Schedule Posted at </a:t>
            </a:r>
            <a:r>
              <a:rPr lang="en" sz="2400" u="sng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oregonscienceolympiad.org</a:t>
            </a:r>
            <a:endParaRPr sz="24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ource Sans Pro"/>
              <a:buChar char="❖"/>
            </a:pPr>
            <a:r>
              <a:rPr lang="en" sz="24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When assigning students to events, think about...</a:t>
            </a:r>
            <a:endParaRPr sz="24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ource Sans Pro"/>
              <a:buChar char="➢"/>
            </a:pPr>
            <a:r>
              <a:rPr lang="en" sz="24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who is interested in each topic -- let students have fun :)</a:t>
            </a:r>
            <a:endParaRPr sz="24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ource Sans Pro"/>
              <a:buChar char="➢"/>
            </a:pPr>
            <a:r>
              <a:rPr lang="en" sz="24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whether you want a high team score -- if so, joining more events is better -- or want to aim only for event awards</a:t>
            </a:r>
            <a:endParaRPr sz="24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ource Sans Pro"/>
              <a:buChar char="➢"/>
            </a:pPr>
            <a:r>
              <a:rPr lang="en" sz="24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schedule conflicts: please note that any student team member may attend a build event device testing and that students outside of the official partnership/trio can help with preparation for other events</a:t>
            </a:r>
            <a:endParaRPr sz="24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5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18" name="Google Shape;118;p22"/>
          <p:cNvSpPr txBox="1"/>
          <p:nvPr>
            <p:ph idx="1" type="subTitle"/>
          </p:nvPr>
        </p:nvSpPr>
        <p:spPr>
          <a:xfrm>
            <a:off x="570325" y="1418833"/>
            <a:ext cx="8183700" cy="114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Saturday, March 14, at University of Portland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3"/>
          <p:cNvSpPr txBox="1"/>
          <p:nvPr>
            <p:ph type="title"/>
          </p:nvPr>
        </p:nvSpPr>
        <p:spPr>
          <a:xfrm>
            <a:off x="265500" y="1575600"/>
            <a:ext cx="4045200" cy="2044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chemeClr val="accent6"/>
                </a:highlight>
              </a:rPr>
              <a:t>Types of Events</a:t>
            </a:r>
            <a:endParaRPr>
              <a:highlight>
                <a:schemeClr val="accent6"/>
              </a:highlight>
            </a:endParaRPr>
          </a:p>
        </p:txBody>
      </p:sp>
      <p:sp>
        <p:nvSpPr>
          <p:cNvPr id="124" name="Google Shape;124;p23"/>
          <p:cNvSpPr txBox="1"/>
          <p:nvPr>
            <p:ph idx="1" type="subTitle"/>
          </p:nvPr>
        </p:nvSpPr>
        <p:spPr>
          <a:xfrm>
            <a:off x="265500" y="3692001"/>
            <a:ext cx="4045200" cy="179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5"/>
                </a:solidFill>
              </a:rPr>
              <a:t>Note: some </a:t>
            </a:r>
            <a:r>
              <a:rPr b="1" lang="en">
                <a:solidFill>
                  <a:schemeClr val="accent5"/>
                </a:solidFill>
              </a:rPr>
              <a:t>events fit more than one category</a:t>
            </a:r>
            <a:endParaRPr b="1">
              <a:solidFill>
                <a:schemeClr val="accent5"/>
              </a:solidFill>
            </a:endParaRPr>
          </a:p>
        </p:txBody>
      </p:sp>
      <p:sp>
        <p:nvSpPr>
          <p:cNvPr id="125" name="Google Shape;125;p23"/>
          <p:cNvSpPr txBox="1"/>
          <p:nvPr/>
        </p:nvSpPr>
        <p:spPr>
          <a:xfrm>
            <a:off x="396875" y="3630700"/>
            <a:ext cx="4244700" cy="3108000"/>
          </a:xfrm>
          <a:prstGeom prst="rect">
            <a:avLst/>
          </a:prstGeom>
          <a:solidFill>
            <a:srgbClr val="38761D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accent6"/>
                </a:solidFill>
              </a:rPr>
              <a:t>“Knowledge” Events:</a:t>
            </a:r>
            <a:endParaRPr sz="2200">
              <a:solidFill>
                <a:schemeClr val="accent6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lt1"/>
                </a:solidFill>
              </a:rPr>
              <a:t>Teams complete a written test, which may involve specimens to identify, calculations, a slideshow, and/or limited hands-on work.</a:t>
            </a:r>
            <a:endParaRPr sz="2200">
              <a:solidFill>
                <a:schemeClr val="lt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6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26" name="Google Shape;126;p23"/>
          <p:cNvSpPr txBox="1"/>
          <p:nvPr/>
        </p:nvSpPr>
        <p:spPr>
          <a:xfrm>
            <a:off x="4826150" y="279225"/>
            <a:ext cx="4045500" cy="61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chemeClr val="accent5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accent6"/>
                </a:solidFill>
              </a:rPr>
              <a:t>“Build” or Engineering Events:</a:t>
            </a:r>
            <a:endParaRPr sz="2200">
              <a:solidFill>
                <a:schemeClr val="accent6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lt1"/>
                </a:solidFill>
              </a:rPr>
              <a:t>Teams create structures, vehicles, or devices prior to the competition and have them tested at the competition.</a:t>
            </a:r>
            <a:endParaRPr sz="22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accent6"/>
                </a:solidFill>
              </a:rPr>
              <a:t>“Lab” Events:</a:t>
            </a:r>
            <a:endParaRPr sz="2200">
              <a:solidFill>
                <a:schemeClr val="accent6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100"/>
              </a:spcAft>
              <a:buNone/>
            </a:pPr>
            <a:r>
              <a:rPr lang="en" sz="2200">
                <a:solidFill>
                  <a:schemeClr val="lt1"/>
                </a:solidFill>
              </a:rPr>
              <a:t>Teams complete hands-on procedures on-site using materials that are provided and/or brought by the team members.</a:t>
            </a:r>
            <a:endParaRPr sz="2200">
              <a:solidFill>
                <a:schemeClr val="lt1"/>
              </a:solidFill>
            </a:endParaRPr>
          </a:p>
        </p:txBody>
      </p:sp>
      <p:pic>
        <p:nvPicPr>
          <p:cNvPr id="127" name="Google Shape;12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3075" y="279225"/>
            <a:ext cx="3620849" cy="241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4"/>
          <p:cNvSpPr txBox="1"/>
          <p:nvPr>
            <p:ph type="title"/>
          </p:nvPr>
        </p:nvSpPr>
        <p:spPr>
          <a:xfrm>
            <a:off x="6446675" y="355875"/>
            <a:ext cx="2564700" cy="187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Build Event </a:t>
            </a:r>
            <a:r>
              <a:rPr lang="en" sz="3600"/>
              <a:t>Examples</a:t>
            </a:r>
            <a:endParaRPr sz="3600"/>
          </a:p>
        </p:txBody>
      </p:sp>
      <p:pic>
        <p:nvPicPr>
          <p:cNvPr descr="Science Olympiad 2025 Season Helicopter  #science  #shorts  #fyp   #scienceolympiad  #stemeducation  #scioly #helicopterflying #helicopter" id="133" name="Google Shape;133;p24" title="Science Olympiad 2025 Season Helicopter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98450" y="2448350"/>
            <a:ext cx="6612925" cy="37197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#robotics  #scienceolympiad  #science" id="134" name="Google Shape;134;p24" title="Science Olympiad Robot Tour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1700" y="169450"/>
            <a:ext cx="5902175" cy="3319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5"/>
          <p:cNvSpPr txBox="1"/>
          <p:nvPr/>
        </p:nvSpPr>
        <p:spPr>
          <a:xfrm>
            <a:off x="292800" y="405400"/>
            <a:ext cx="8851200" cy="618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E31E5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Special Challenges for Build Events</a:t>
            </a:r>
            <a:endParaRPr b="1" sz="2400">
              <a:solidFill>
                <a:srgbClr val="E31E5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Source Sans Pro"/>
              <a:buChar char="❖"/>
            </a:pPr>
            <a:r>
              <a:rPr lang="en" sz="24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understanding the rules -- they are complex, and not following them affects scoring a lot</a:t>
            </a:r>
            <a:endParaRPr sz="24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Source Sans Pro"/>
              <a:buChar char="❖"/>
            </a:pPr>
            <a:r>
              <a:rPr lang="en" sz="24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testing and collecting data</a:t>
            </a:r>
            <a:endParaRPr sz="24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Source Sans Pro"/>
              <a:buChar char="➢"/>
            </a:pPr>
            <a:r>
              <a:rPr lang="en" sz="24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many events give points for a log of observations</a:t>
            </a:r>
            <a:endParaRPr sz="24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Source Sans Pro"/>
              <a:buChar char="➢"/>
            </a:pPr>
            <a:r>
              <a:rPr lang="en" sz="24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many devices must be customized to fit parameters on-site</a:t>
            </a:r>
            <a:endParaRPr sz="24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">
              <a:solidFill>
                <a:schemeClr val="accent5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5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ource Sans Pro"/>
              <a:buChar char="❖"/>
            </a:pPr>
            <a:r>
              <a:rPr lang="en" sz="24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Events that fit this category:</a:t>
            </a:r>
            <a:endParaRPr sz="24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ource Sans Pro"/>
              <a:buChar char="➢"/>
            </a:pPr>
            <a:r>
              <a:rPr lang="en" sz="24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Boomilever (B/C)</a:t>
            </a:r>
            <a:endParaRPr sz="24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ource Sans Pro"/>
              <a:buChar char="➢"/>
            </a:pPr>
            <a:r>
              <a:rPr lang="en" sz="24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Hovercraft (B/C)</a:t>
            </a:r>
            <a:endParaRPr sz="24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ource Sans Pro"/>
              <a:buChar char="➢"/>
            </a:pPr>
            <a:r>
              <a:rPr lang="en" sz="24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Electric Vehicle (C) and Scrambler (B)</a:t>
            </a:r>
            <a:endParaRPr sz="24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ource Sans Pro"/>
              <a:buChar char="➢"/>
            </a:pPr>
            <a:r>
              <a:rPr lang="en" sz="24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Helicopter (B/C)</a:t>
            </a:r>
            <a:endParaRPr sz="24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ource Sans Pro"/>
              <a:buChar char="➢"/>
            </a:pPr>
            <a:r>
              <a:rPr lang="en" sz="24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Bungee Drop (C)</a:t>
            </a:r>
            <a:endParaRPr sz="24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ource Sans Pro"/>
              <a:buChar char="➢"/>
            </a:pPr>
            <a:r>
              <a:rPr lang="en" sz="24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Mission Possible (B) and Robot Tour (C)</a:t>
            </a:r>
            <a:endParaRPr sz="24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ource Sans Pro"/>
              <a:buChar char="➢"/>
            </a:pPr>
            <a:r>
              <a:rPr lang="en" sz="24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Machines (B/C) - also has knowledge component</a:t>
            </a:r>
            <a:endParaRPr sz="24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5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6"/>
          <p:cNvSpPr txBox="1"/>
          <p:nvPr>
            <p:ph type="title"/>
          </p:nvPr>
        </p:nvSpPr>
        <p:spPr>
          <a:xfrm>
            <a:off x="311700" y="593367"/>
            <a:ext cx="8520600" cy="83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3500"/>
              <a:t>Which build events are your students most interested in?</a:t>
            </a:r>
            <a:endParaRPr i="1" sz="3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3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3500"/>
              <a:t>Which seem the most confusing and/or logistically challenging?</a:t>
            </a:r>
            <a:endParaRPr i="1" sz="35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7"/>
          <p:cNvSpPr txBox="1"/>
          <p:nvPr/>
        </p:nvSpPr>
        <p:spPr>
          <a:xfrm>
            <a:off x="292800" y="358050"/>
            <a:ext cx="8851200" cy="52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E31E5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Special Challenges for Lab Events</a:t>
            </a:r>
            <a:endParaRPr b="1" sz="2400">
              <a:solidFill>
                <a:srgbClr val="E31E5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5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Source Sans Pro"/>
              <a:buChar char="❖"/>
            </a:pPr>
            <a:r>
              <a:rPr lang="en" sz="24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assembling a bin of materials / ensuring safety</a:t>
            </a:r>
            <a:endParaRPr sz="24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Source Sans Pro"/>
              <a:buChar char="➢"/>
            </a:pPr>
            <a:r>
              <a:rPr lang="en" sz="24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calculator requirements vary, see Rules Manual</a:t>
            </a:r>
            <a:endParaRPr sz="24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Source Sans Pro"/>
              <a:buChar char="❖"/>
            </a:pPr>
            <a:r>
              <a:rPr lang="en" sz="24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practice with typical lab activities</a:t>
            </a:r>
            <a:endParaRPr sz="24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Source Sans Pro"/>
              <a:buChar char="➢"/>
            </a:pPr>
            <a:r>
              <a:rPr lang="en" sz="24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students should be able to follow and/or devise their own procedures and interpret the results quickly</a:t>
            </a:r>
            <a:endParaRPr sz="24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5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5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accent5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Char char="❖"/>
            </a:pPr>
            <a:r>
              <a:rPr lang="en" sz="2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Events that fit this category:</a:t>
            </a:r>
            <a:endParaRPr sz="24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Char char="➢"/>
            </a:pPr>
            <a:r>
              <a:rPr lang="en" sz="2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Chemistry Lab (C), Crime Busters (B) and Forensics (C)</a:t>
            </a:r>
            <a:endParaRPr sz="24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Char char="➢"/>
            </a:pPr>
            <a:r>
              <a:rPr lang="en" sz="24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Experimental Design (B/C) </a:t>
            </a:r>
            <a:endParaRPr sz="24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Char char="➢"/>
            </a:pPr>
            <a:r>
              <a:rPr lang="en" sz="2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Codebusters (B/C)</a:t>
            </a:r>
            <a:endParaRPr sz="24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Char char="➢"/>
            </a:pPr>
            <a:r>
              <a:rPr lang="en" sz="24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Write It, Do It (B) and Metric Mastery (B)</a:t>
            </a:r>
            <a:endParaRPr sz="24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Char char="➢"/>
            </a:pPr>
            <a:r>
              <a:rPr lang="en" sz="2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Water Quality (B/C)  -- lab testing of device made</a:t>
            </a:r>
            <a:endParaRPr sz="24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Char char="➢"/>
            </a:pPr>
            <a:r>
              <a:rPr lang="en" sz="24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Potions &amp; Poisons (B) </a:t>
            </a:r>
            <a:r>
              <a:rPr lang="en" sz="2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&amp; </a:t>
            </a:r>
            <a:r>
              <a:rPr lang="en" sz="24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Materials Science (C)</a:t>
            </a:r>
            <a:r>
              <a:rPr lang="en" sz="2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- </a:t>
            </a:r>
            <a:endParaRPr sz="24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both have lab components</a:t>
            </a:r>
            <a:endParaRPr sz="24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5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8"/>
          <p:cNvSpPr txBox="1"/>
          <p:nvPr>
            <p:ph type="title"/>
          </p:nvPr>
        </p:nvSpPr>
        <p:spPr>
          <a:xfrm>
            <a:off x="497625" y="568925"/>
            <a:ext cx="3169500" cy="221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Lab</a:t>
            </a:r>
            <a:r>
              <a:rPr lang="en"/>
              <a:t> Event Examples</a:t>
            </a:r>
            <a:endParaRPr/>
          </a:p>
        </p:txBody>
      </p:sp>
      <p:pic>
        <p:nvPicPr>
          <p:cNvPr id="155" name="Google Shape;155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89433" y="3807600"/>
            <a:ext cx="28575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ello! If you've stumbled across this, you probably are familiar with the event Write It Do It. In this video I'm just going over the most basic things; I promise it'll get a lot more informative as we go on. I hope this helps you in some way.&#10;&#10;If you have any questions/comments or just want to say hi, leave a comment down below! I'll try to reply as soon as possible.&#10;&#10;A big THANK YOU for watching!&#10;&#10;Thanks to Canva for the thumbnail editor!" id="156" name="Google Shape;156;p28" title="Write It Do It 1.1: Introduction &amp; Basic Rules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19525" y="152400"/>
            <a:ext cx="4572000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2400" y="2934125"/>
            <a:ext cx="28575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226458" y="3733800"/>
            <a:ext cx="2688917" cy="26889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9"/>
          <p:cNvSpPr txBox="1"/>
          <p:nvPr>
            <p:ph type="title"/>
          </p:nvPr>
        </p:nvSpPr>
        <p:spPr>
          <a:xfrm>
            <a:off x="311700" y="593367"/>
            <a:ext cx="8520600" cy="83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3500"/>
              <a:t>Which lab events are your students most interested in?</a:t>
            </a:r>
            <a:endParaRPr i="1" sz="3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3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3500"/>
              <a:t>Which seem the most confusing and/or logistically challenging?</a:t>
            </a:r>
            <a:endParaRPr i="1" sz="35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0"/>
          <p:cNvSpPr txBox="1"/>
          <p:nvPr/>
        </p:nvSpPr>
        <p:spPr>
          <a:xfrm>
            <a:off x="288725" y="253375"/>
            <a:ext cx="9024300" cy="57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E31E5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Special Challenges for Knowledge Events</a:t>
            </a:r>
            <a:endParaRPr b="1" sz="2400">
              <a:solidFill>
                <a:srgbClr val="E31E5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Source Sans Pro"/>
              <a:buChar char="❖"/>
            </a:pPr>
            <a:r>
              <a:rPr lang="en" sz="24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organizing notes into a binder or </a:t>
            </a:r>
            <a:r>
              <a:rPr lang="en" sz="24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usable</a:t>
            </a:r>
            <a:r>
              <a:rPr lang="en" sz="24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notes page</a:t>
            </a:r>
            <a:endParaRPr sz="24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Source Sans Pro"/>
              <a:buChar char="➢"/>
            </a:pPr>
            <a:r>
              <a:rPr lang="en" sz="24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partners may use copies of the same resource to avoid sharing OR have resources that add up to the allowed notes</a:t>
            </a:r>
            <a:endParaRPr sz="24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Source Sans Pro"/>
              <a:buChar char="➢"/>
            </a:pPr>
            <a:r>
              <a:rPr lang="en" sz="24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check calculator rules for each event in Rules Manual</a:t>
            </a:r>
            <a:endParaRPr sz="24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Source Sans Pro"/>
              <a:buChar char="❖"/>
            </a:pPr>
            <a:r>
              <a:rPr lang="en" sz="24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take practice test using the notes to build fluency + revise them</a:t>
            </a:r>
            <a:endParaRPr sz="24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Source Sans Pro"/>
              <a:buChar char="➢"/>
            </a:pPr>
            <a:r>
              <a:rPr lang="en" sz="24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be able to interpret images, graphs, science data sets</a:t>
            </a:r>
            <a:endParaRPr sz="24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accent5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ource Sans Pro"/>
              <a:buChar char="❖"/>
            </a:pPr>
            <a:r>
              <a:rPr lang="en" sz="24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Events that fit this category:</a:t>
            </a:r>
            <a:endParaRPr sz="24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419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Source Sans Pro"/>
              <a:buChar char="➢"/>
            </a:pPr>
            <a:r>
              <a:rPr lang="en" sz="24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Anatomy &amp; Physiology (BC) and Entomology (BC)</a:t>
            </a:r>
            <a:endParaRPr sz="24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ource Sans Pro"/>
              <a:buChar char="➢"/>
            </a:pPr>
            <a:r>
              <a:rPr lang="en" sz="24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Heredity (B) and Designer Genes (C), Disease Detectives (BC)</a:t>
            </a:r>
            <a:endParaRPr sz="24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ource Sans Pro"/>
              <a:buChar char="➢"/>
            </a:pPr>
            <a:r>
              <a:rPr lang="en" sz="24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Solar System (B) and  Astronomy (C), Meteorology (B)</a:t>
            </a:r>
            <a:endParaRPr sz="24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ource Sans Pro"/>
              <a:buChar char="➢"/>
            </a:pPr>
            <a:r>
              <a:rPr lang="en" sz="24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Remote Sensing (BC),  Dynamic Planet: Oceanography (BC)</a:t>
            </a:r>
            <a:endParaRPr sz="24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ource Sans Pro"/>
              <a:buChar char="➢"/>
            </a:pPr>
            <a:r>
              <a:rPr lang="en" sz="24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Machines (B/C) - also has device building</a:t>
            </a:r>
            <a:endParaRPr sz="24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ource Sans Pro"/>
              <a:buChar char="➢"/>
            </a:pPr>
            <a:r>
              <a:rPr lang="en" sz="24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Potions &amp; Poisons (B) &amp; Materials Science (C) -- also lab</a:t>
            </a:r>
            <a:endParaRPr sz="24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1"/>
          <p:cNvSpPr txBox="1"/>
          <p:nvPr>
            <p:ph type="title"/>
          </p:nvPr>
        </p:nvSpPr>
        <p:spPr>
          <a:xfrm>
            <a:off x="323050" y="568925"/>
            <a:ext cx="3595200" cy="221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Knowledge</a:t>
            </a:r>
            <a:r>
              <a:rPr lang="en"/>
              <a:t> Event Examples</a:t>
            </a:r>
            <a:endParaRPr/>
          </a:p>
        </p:txBody>
      </p:sp>
      <p:pic>
        <p:nvPicPr>
          <p:cNvPr id="174" name="Google Shape;174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04308" y="3755600"/>
            <a:ext cx="2792267" cy="27922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25575" y="152400"/>
            <a:ext cx="4766024" cy="34286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83372" y="2907222"/>
            <a:ext cx="4330525" cy="184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16475" y="3843475"/>
            <a:ext cx="2704399" cy="2704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3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382449" y="4625972"/>
            <a:ext cx="2560273" cy="19219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type="title"/>
          </p:nvPr>
        </p:nvSpPr>
        <p:spPr>
          <a:xfrm>
            <a:off x="265500" y="1575600"/>
            <a:ext cx="4045200" cy="2044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Science Olympiad?</a:t>
            </a:r>
            <a:endParaRPr/>
          </a:p>
        </p:txBody>
      </p:sp>
      <p:sp>
        <p:nvSpPr>
          <p:cNvPr id="66" name="Google Shape;66;p14"/>
          <p:cNvSpPr txBox="1"/>
          <p:nvPr>
            <p:ph idx="1" type="subTitle"/>
          </p:nvPr>
        </p:nvSpPr>
        <p:spPr>
          <a:xfrm>
            <a:off x="265500" y="3692001"/>
            <a:ext cx="4045200" cy="179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Link to Oregon’s Website</a:t>
            </a:r>
            <a:endParaRPr>
              <a:solidFill>
                <a:srgbClr val="38761D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8761D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Link to National Organization Website</a:t>
            </a:r>
            <a:endParaRPr>
              <a:solidFill>
                <a:srgbClr val="38761D"/>
              </a:solidFill>
            </a:endParaRPr>
          </a:p>
        </p:txBody>
      </p:sp>
      <p:sp>
        <p:nvSpPr>
          <p:cNvPr id="67" name="Google Shape;67;p14"/>
          <p:cNvSpPr txBox="1"/>
          <p:nvPr>
            <p:ph idx="2" type="body"/>
          </p:nvPr>
        </p:nvSpPr>
        <p:spPr>
          <a:xfrm>
            <a:off x="4939500" y="965600"/>
            <a:ext cx="3837000" cy="492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Science Olympiad is a national program that develops a variety of tournament events in science &amp; engineering.  They also help plan the national tournament.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Oregon Science Olympiad is the state organization that organizes MS and HS teams and prepares the state tournament.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2"/>
          <p:cNvSpPr txBox="1"/>
          <p:nvPr>
            <p:ph type="title"/>
          </p:nvPr>
        </p:nvSpPr>
        <p:spPr>
          <a:xfrm>
            <a:off x="311700" y="593367"/>
            <a:ext cx="8520600" cy="83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3500"/>
              <a:t>Which knowledge events are your students most interested in?</a:t>
            </a:r>
            <a:endParaRPr i="1" sz="3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3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3500"/>
              <a:t>Which seem the most confusing and/or logistically challenging?</a:t>
            </a:r>
            <a:endParaRPr i="1" sz="35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/>
          <p:nvPr>
            <p:ph type="title"/>
          </p:nvPr>
        </p:nvSpPr>
        <p:spPr>
          <a:xfrm>
            <a:off x="557425" y="568925"/>
            <a:ext cx="7956000" cy="5562600"/>
          </a:xfrm>
          <a:prstGeom prst="rect">
            <a:avLst/>
          </a:prstGeom>
          <a:solidFill>
            <a:srgbClr val="38761D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Science Olympiad Season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Here is a Timeline Typical of Many Teams</a:t>
            </a:r>
            <a:r>
              <a:rPr lang="en">
                <a:solidFill>
                  <a:schemeClr val="dk2"/>
                </a:solidFill>
              </a:rPr>
              <a:t>: 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</p:txBody>
      </p:sp>
      <p:graphicFrame>
        <p:nvGraphicFramePr>
          <p:cNvPr id="73" name="Google Shape;73;p15"/>
          <p:cNvGraphicFramePr/>
          <p:nvPr/>
        </p:nvGraphicFramePr>
        <p:xfrm>
          <a:off x="332500" y="403961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{5BBA323C-D759-4438-B7B9-FD60955EFA00}</a:tableStyleId>
              </a:tblPr>
              <a:tblGrid>
                <a:gridCol w="1198950"/>
                <a:gridCol w="1198950"/>
                <a:gridCol w="1198950"/>
                <a:gridCol w="1198950"/>
                <a:gridCol w="1198950"/>
                <a:gridCol w="1198950"/>
                <a:gridCol w="1198950"/>
              </a:tblGrid>
              <a:tr h="5344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September</a:t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October</a:t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November</a:t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December</a:t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January</a:t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February</a:t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March - April</a:t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</a:tr>
              <a:tr h="13194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Decide to have a team</a:t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Recruit students, volunteers, coaches</a:t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Organize team; decide events</a:t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Have students able to work over break</a:t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National Invitational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Oregon SO Registration Deadline</a:t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Practice tests, including trials for build events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Tournament itself</a:t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>
            <p:ph type="title"/>
          </p:nvPr>
        </p:nvSpPr>
        <p:spPr>
          <a:xfrm>
            <a:off x="311700" y="593367"/>
            <a:ext cx="8520600" cy="83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/>
              <a:t>Where are you on this timeline?</a:t>
            </a:r>
            <a:endParaRPr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/>
              <a:t>What obstacles do you face right now?</a:t>
            </a:r>
            <a:endParaRPr i="1"/>
          </a:p>
        </p:txBody>
      </p:sp>
      <p:graphicFrame>
        <p:nvGraphicFramePr>
          <p:cNvPr id="79" name="Google Shape;79;p16"/>
          <p:cNvGraphicFramePr/>
          <p:nvPr/>
        </p:nvGraphicFramePr>
        <p:xfrm>
          <a:off x="375675" y="359993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{5BBA323C-D759-4438-B7B9-FD60955EFA00}</a:tableStyleId>
              </a:tblPr>
              <a:tblGrid>
                <a:gridCol w="1198950"/>
                <a:gridCol w="1198950"/>
                <a:gridCol w="1198950"/>
                <a:gridCol w="1198950"/>
                <a:gridCol w="1198950"/>
                <a:gridCol w="1198950"/>
                <a:gridCol w="1198950"/>
              </a:tblGrid>
              <a:tr h="5344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September</a:t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October</a:t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November</a:t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December</a:t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January</a:t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February</a:t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March - April</a:t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</a:tr>
              <a:tr h="13194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Decide to have a team</a:t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Recruit students, volunteers, coaches</a:t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Organize team; decide events</a:t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Have students able to work over break</a:t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National Invitational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Oregon SO Registration Deadline</a:t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Practice tests, including trials for build events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State Tournament Saturday, March 14</a:t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>
            <p:ph type="title"/>
          </p:nvPr>
        </p:nvSpPr>
        <p:spPr>
          <a:xfrm>
            <a:off x="265500" y="322550"/>
            <a:ext cx="4045200" cy="1598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Role of the Coach</a:t>
            </a:r>
            <a:endParaRPr/>
          </a:p>
        </p:txBody>
      </p:sp>
      <p:sp>
        <p:nvSpPr>
          <p:cNvPr id="85" name="Google Shape;85;p17"/>
          <p:cNvSpPr txBox="1"/>
          <p:nvPr>
            <p:ph idx="1" type="subTitle"/>
          </p:nvPr>
        </p:nvSpPr>
        <p:spPr>
          <a:xfrm>
            <a:off x="265500" y="2106975"/>
            <a:ext cx="4045200" cy="33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8761D"/>
                </a:solidFill>
              </a:rPr>
              <a:t>Should be a faculty </a:t>
            </a:r>
            <a:r>
              <a:rPr b="1" lang="en">
                <a:solidFill>
                  <a:srgbClr val="38761D"/>
                </a:solidFill>
              </a:rPr>
              <a:t>member at student’s school (because of student privacy / medical needs)</a:t>
            </a:r>
            <a:endParaRPr b="1">
              <a:solidFill>
                <a:srgbClr val="38761D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38761D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8761D"/>
                </a:solidFill>
              </a:rPr>
              <a:t>A parent or parents can be assistant coach(es)</a:t>
            </a:r>
            <a:endParaRPr b="1">
              <a:solidFill>
                <a:srgbClr val="38761D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38761D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8761D"/>
                </a:solidFill>
              </a:rPr>
              <a:t>If this is not possible, there is an extra form for the school to sign.</a:t>
            </a:r>
            <a:endParaRPr b="1">
              <a:solidFill>
                <a:srgbClr val="38761D"/>
              </a:solidFill>
            </a:endParaRPr>
          </a:p>
        </p:txBody>
      </p:sp>
      <p:sp>
        <p:nvSpPr>
          <p:cNvPr id="86" name="Google Shape;86;p17"/>
          <p:cNvSpPr txBox="1"/>
          <p:nvPr>
            <p:ph idx="2" type="body"/>
          </p:nvPr>
        </p:nvSpPr>
        <p:spPr>
          <a:xfrm>
            <a:off x="4939500" y="422300"/>
            <a:ext cx="3837000" cy="577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ource Sans Pro"/>
              <a:buChar char="●"/>
            </a:pPr>
            <a:r>
              <a:rPr b="1" lang="en"/>
              <a:t>Help students obtain the money, practice space, and materials</a:t>
            </a:r>
            <a:endParaRPr b="1"/>
          </a:p>
          <a:p>
            <a:pPr indent="-3810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ource Sans Pro"/>
              <a:buChar char="●"/>
            </a:pPr>
            <a:r>
              <a:rPr b="1" lang="en"/>
              <a:t>Fill out tournament paperwork</a:t>
            </a:r>
            <a:endParaRPr b="1"/>
          </a:p>
          <a:p>
            <a:pPr indent="-3810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ource Sans Pro"/>
              <a:buChar char="●"/>
            </a:pPr>
            <a:r>
              <a:rPr b="1" lang="en"/>
              <a:t>Assist team captains with coordinating necessary forms</a:t>
            </a:r>
            <a:endParaRPr b="1"/>
          </a:p>
          <a:p>
            <a:pPr indent="-3810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ource Sans Pro"/>
              <a:buChar char="●"/>
            </a:pPr>
            <a:r>
              <a:rPr b="1" lang="en"/>
              <a:t>Provide supervision and food at  tournament</a:t>
            </a:r>
            <a:endParaRPr b="1"/>
          </a:p>
          <a:p>
            <a:pPr indent="-3810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ource Sans Pro"/>
              <a:buChar char="●"/>
            </a:pPr>
            <a:r>
              <a:rPr b="1" lang="en"/>
              <a:t>Leave most roles to students</a:t>
            </a:r>
            <a:endParaRPr b="1"/>
          </a:p>
          <a:p>
            <a:pPr indent="0" lvl="0" marL="0" rtl="0" algn="l">
              <a:spcBef>
                <a:spcPts val="10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/>
          <p:nvPr>
            <p:ph type="title"/>
          </p:nvPr>
        </p:nvSpPr>
        <p:spPr>
          <a:xfrm>
            <a:off x="265500" y="1575600"/>
            <a:ext cx="4045200" cy="2044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Role of the Team Captain</a:t>
            </a:r>
            <a:endParaRPr/>
          </a:p>
        </p:txBody>
      </p:sp>
      <p:sp>
        <p:nvSpPr>
          <p:cNvPr id="92" name="Google Shape;92;p18"/>
          <p:cNvSpPr txBox="1"/>
          <p:nvPr>
            <p:ph idx="1" type="subTitle"/>
          </p:nvPr>
        </p:nvSpPr>
        <p:spPr>
          <a:xfrm>
            <a:off x="265500" y="3692001"/>
            <a:ext cx="4045200" cy="179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SO Student Advice</a:t>
            </a:r>
            <a:endParaRPr>
              <a:solidFill>
                <a:srgbClr val="38761D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8761D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8761D"/>
              </a:solidFill>
            </a:endParaRPr>
          </a:p>
        </p:txBody>
      </p:sp>
      <p:sp>
        <p:nvSpPr>
          <p:cNvPr id="93" name="Google Shape;93;p18"/>
          <p:cNvSpPr txBox="1"/>
          <p:nvPr>
            <p:ph idx="2" type="body"/>
          </p:nvPr>
        </p:nvSpPr>
        <p:spPr>
          <a:xfrm>
            <a:off x="4731300" y="335875"/>
            <a:ext cx="4221300" cy="608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Source Sans Pro"/>
              <a:buChar char="●"/>
            </a:pPr>
            <a:r>
              <a:rPr b="1" lang="en" sz="2000"/>
              <a:t>Talk to classmates at the beginning of the season regarding what Scioly is and time commitment</a:t>
            </a:r>
            <a:endParaRPr b="1" sz="2000"/>
          </a:p>
          <a:p>
            <a:pPr indent="-3556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Source Sans Pro"/>
              <a:buChar char="●"/>
            </a:pPr>
            <a:r>
              <a:rPr b="1" lang="en" sz="2000"/>
              <a:t>Decides teammates for upcoming season (through tryout results, prior STEM experience, etc.)</a:t>
            </a:r>
            <a:endParaRPr b="1" sz="2000"/>
          </a:p>
          <a:p>
            <a:pPr indent="-3556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Source Sans Pro"/>
              <a:buChar char="●"/>
            </a:pPr>
            <a:r>
              <a:rPr b="1" lang="en" sz="2000"/>
              <a:t>Organize weekly meetings for studying &amp; building</a:t>
            </a:r>
            <a:endParaRPr b="1" sz="2000"/>
          </a:p>
          <a:p>
            <a:pPr indent="-3556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Source Sans Pro"/>
              <a:buChar char="●"/>
            </a:pPr>
            <a:r>
              <a:rPr b="1" lang="en" sz="2000"/>
              <a:t>Play key role in organizing events of teammates</a:t>
            </a:r>
            <a:endParaRPr b="1" sz="2000"/>
          </a:p>
          <a:p>
            <a:pPr indent="-3556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Source Sans Pro"/>
              <a:buChar char="●"/>
            </a:pPr>
            <a:r>
              <a:rPr b="1" lang="en" sz="2000"/>
              <a:t>Communicate with the coach about what teammates need</a:t>
            </a:r>
            <a:endParaRPr b="1" sz="2000"/>
          </a:p>
          <a:p>
            <a:pPr indent="-3556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Source Sans Pro"/>
              <a:buChar char="●"/>
            </a:pPr>
            <a:r>
              <a:rPr b="1" lang="en" sz="2000"/>
              <a:t>Help coach coordinate team at tournament</a:t>
            </a:r>
            <a:endParaRPr b="1" sz="2000"/>
          </a:p>
          <a:p>
            <a:pPr indent="0" lvl="0" marL="0" rtl="0" algn="l">
              <a:spcBef>
                <a:spcPts val="10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/>
          <p:nvPr>
            <p:ph type="title"/>
          </p:nvPr>
        </p:nvSpPr>
        <p:spPr>
          <a:xfrm>
            <a:off x="557425" y="568925"/>
            <a:ext cx="7956000" cy="5562600"/>
          </a:xfrm>
          <a:prstGeom prst="rect">
            <a:avLst/>
          </a:prstGeom>
          <a:solidFill>
            <a:srgbClr val="38761D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Members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B Division = Middle School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C Division = High School</a:t>
            </a:r>
            <a:endParaRPr>
              <a:solidFill>
                <a:schemeClr val="dk2"/>
              </a:solidFill>
            </a:endParaRPr>
          </a:p>
          <a:p>
            <a:pPr indent="-4508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Char char="●"/>
            </a:pPr>
            <a:r>
              <a:rPr lang="en" sz="3500">
                <a:solidFill>
                  <a:srgbClr val="FFFFFF"/>
                </a:solidFill>
              </a:rPr>
              <a:t>1-15 students from same school</a:t>
            </a:r>
            <a:endParaRPr sz="3500">
              <a:solidFill>
                <a:srgbClr val="FFFFFF"/>
              </a:solidFill>
            </a:endParaRPr>
          </a:p>
          <a:p>
            <a:pPr indent="-4508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Char char="●"/>
            </a:pPr>
            <a:r>
              <a:rPr lang="en" sz="3500">
                <a:solidFill>
                  <a:srgbClr val="FFFFFF"/>
                </a:solidFill>
              </a:rPr>
              <a:t>Special rules from national organization linked here</a:t>
            </a:r>
            <a:endParaRPr sz="3500">
              <a:solidFill>
                <a:srgbClr val="FFFFFF"/>
              </a:solidFill>
            </a:endParaRPr>
          </a:p>
          <a:p>
            <a:pPr indent="-4508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Char char="●"/>
            </a:pPr>
            <a:r>
              <a:rPr lang="en" sz="3500">
                <a:solidFill>
                  <a:srgbClr val="FFFFFF"/>
                </a:solidFill>
              </a:rPr>
              <a:t>You do not have to have membership finalized before registration</a:t>
            </a:r>
            <a:endParaRPr sz="36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/>
          <p:nvPr>
            <p:ph type="title"/>
          </p:nvPr>
        </p:nvSpPr>
        <p:spPr>
          <a:xfrm>
            <a:off x="265500" y="1575600"/>
            <a:ext cx="4045200" cy="2044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Good Ideas at Practices</a:t>
            </a:r>
            <a:endParaRPr/>
          </a:p>
        </p:txBody>
      </p:sp>
      <p:sp>
        <p:nvSpPr>
          <p:cNvPr id="104" name="Google Shape;104;p20"/>
          <p:cNvSpPr txBox="1"/>
          <p:nvPr>
            <p:ph idx="2" type="body"/>
          </p:nvPr>
        </p:nvSpPr>
        <p:spPr>
          <a:xfrm>
            <a:off x="369600" y="2860275"/>
            <a:ext cx="3837000" cy="492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5"/>
                </a:solidFill>
              </a:rPr>
              <a:t>Consider:</a:t>
            </a:r>
            <a:endParaRPr sz="1800">
              <a:solidFill>
                <a:schemeClr val="dk2"/>
              </a:solidFill>
            </a:endParaRPr>
          </a:p>
          <a:p>
            <a:pPr indent="-34925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900"/>
              <a:buChar char="❖"/>
            </a:pPr>
            <a:r>
              <a:rPr lang="en" sz="1900">
                <a:solidFill>
                  <a:schemeClr val="dk2"/>
                </a:solidFill>
              </a:rPr>
              <a:t>Having smaller groups of students meet (eg, those doing lab events)</a:t>
            </a:r>
            <a:endParaRPr sz="1900">
              <a:solidFill>
                <a:schemeClr val="dk2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❖"/>
            </a:pPr>
            <a:r>
              <a:rPr lang="en" sz="1900">
                <a:solidFill>
                  <a:schemeClr val="dk2"/>
                </a:solidFill>
              </a:rPr>
              <a:t>Asking for community locations vs. only at schools</a:t>
            </a:r>
            <a:endParaRPr sz="1900">
              <a:solidFill>
                <a:schemeClr val="dk2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❖"/>
            </a:pPr>
            <a:r>
              <a:rPr lang="en" sz="1900">
                <a:solidFill>
                  <a:schemeClr val="dk2"/>
                </a:solidFill>
              </a:rPr>
              <a:t>Virtual prep, like Zoom meetings or Discord</a:t>
            </a:r>
            <a:endParaRPr sz="19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105" name="Google Shape;10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9573" y="281275"/>
            <a:ext cx="2897050" cy="1931375"/>
          </a:xfrm>
          <a:prstGeom prst="rect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06" name="Google Shape;106;p20"/>
          <p:cNvSpPr txBox="1"/>
          <p:nvPr/>
        </p:nvSpPr>
        <p:spPr>
          <a:xfrm>
            <a:off x="4901525" y="388500"/>
            <a:ext cx="3837000" cy="61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en" sz="2000">
                <a:solidFill>
                  <a:schemeClr val="accent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Frequency of Practices</a:t>
            </a:r>
            <a:endParaRPr b="1" sz="2000">
              <a:solidFill>
                <a:schemeClr val="accent6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en" sz="20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Science Olympiad recommends </a:t>
            </a:r>
            <a:r>
              <a:rPr b="1" lang="en" sz="2000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weekly practices</a:t>
            </a:r>
            <a:r>
              <a:rPr b="1" lang="en" sz="20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after students have been assigned to events</a:t>
            </a:r>
            <a:endParaRPr b="1" sz="20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Source Sans Pro"/>
              <a:buChar char="❖"/>
            </a:pPr>
            <a:r>
              <a:rPr b="1" lang="en" sz="20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Provide access to tools &amp; tech</a:t>
            </a:r>
            <a:endParaRPr b="1" sz="20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Source Sans Pro"/>
              <a:buChar char="❖"/>
            </a:pPr>
            <a:r>
              <a:rPr b="1" lang="en" sz="20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Monitor progress &amp; solve problems</a:t>
            </a:r>
            <a:endParaRPr b="1" sz="20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Source Sans Pro"/>
              <a:buChar char="❖"/>
            </a:pPr>
            <a:r>
              <a:rPr b="1" lang="en" sz="20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Inform students of available practice opportunities, help them find practice tests, videos, etc.</a:t>
            </a:r>
            <a:endParaRPr b="1" sz="20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Source Sans Pro"/>
              <a:buChar char="❖"/>
            </a:pPr>
            <a:r>
              <a:rPr b="1" lang="en" sz="20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High school students often can organize themselves to practice</a:t>
            </a:r>
            <a:endParaRPr b="1" sz="2000">
              <a:solidFill>
                <a:srgbClr val="E31E5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1"/>
          <p:cNvSpPr txBox="1"/>
          <p:nvPr>
            <p:ph type="title"/>
          </p:nvPr>
        </p:nvSpPr>
        <p:spPr>
          <a:xfrm>
            <a:off x="311700" y="593367"/>
            <a:ext cx="8520600" cy="83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3900"/>
              <a:t>Who is on your team so far and/or what are your ideas for recruiting members</a:t>
            </a:r>
            <a:r>
              <a:rPr i="1" lang="en" sz="3900"/>
              <a:t>?</a:t>
            </a:r>
            <a:endParaRPr i="1" sz="3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3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3900"/>
              <a:t>Who is supporting your team and/or who might be available to help?</a:t>
            </a:r>
            <a:endParaRPr i="1" sz="3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3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3900"/>
              <a:t>What is your practice schedule like?</a:t>
            </a:r>
            <a:endParaRPr i="1" sz="39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