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embeddedFontLst>
    <p:embeddedFont>
      <p:font typeface="Raleway"/>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833BCC-B459-4B16-835A-24ED8975F4BA}">
  <a:tblStyle styleId="{26833BCC-B459-4B16-835A-24ED8975F4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Raleway-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765fe1450_0_10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765fe145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765fe1450_0_1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765fe1450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765fe1450_0_1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f765fe1450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765fe1450_0_1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765fe145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765fe1450_0_1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765fe145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765fe1450_0_1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765fe145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765fe1450_0_19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765fe145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765fe1450_0_17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765fe145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765fe1450_0_1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765fe145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765fe1450_0_2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765fe1450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372ff08b9_0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372ff08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765fe1450_0_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765fe1450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372ff08b9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372ff08b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f765fe1450_0_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f765fe145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372ff08b9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372ff08b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372ff08b9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372ff08b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372ff08b9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372ff08b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372ff08b9_0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372ff08b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e71059e14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e71059e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3534800"/>
            <a:ext cx="8982600" cy="3215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352633"/>
            <a:ext cx="8183700" cy="19647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2317433"/>
            <a:ext cx="8183700" cy="114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3534800"/>
            <a:ext cx="8982600" cy="321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990668"/>
            <a:ext cx="8520600" cy="26751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8761D"/>
              </a:buClr>
              <a:buSzPts val="12000"/>
              <a:buFont typeface="Source Sans Pro"/>
              <a:buNone/>
              <a:defRPr sz="12000">
                <a:solidFill>
                  <a:srgbClr val="38761D"/>
                </a:solidFill>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3793576"/>
            <a:ext cx="8520600" cy="1734300"/>
          </a:xfrm>
          <a:prstGeom prst="rect">
            <a:avLst/>
          </a:prstGeom>
          <a:solidFill>
            <a:schemeClr val="accent4"/>
          </a:solidFill>
        </p:spPr>
        <p:txBody>
          <a:bodyPr anchorCtr="0" anchor="t" bIns="91425" lIns="91425" spcFirstLastPara="1" rIns="91425" wrap="square" tIns="91425">
            <a:noAutofit/>
          </a:bodyPr>
          <a:lstStyle>
            <a:lvl1pPr indent="-381000" lvl="0" marL="457200" algn="ctr">
              <a:spcBef>
                <a:spcPts val="0"/>
              </a:spcBef>
              <a:spcAft>
                <a:spcPts val="0"/>
              </a:spcAft>
              <a:buClr>
                <a:schemeClr val="lt1"/>
              </a:buClr>
              <a:buSzPts val="2400"/>
              <a:buChar char="●"/>
              <a:defRPr>
                <a:solidFill>
                  <a:schemeClr val="lt1"/>
                </a:solidFill>
              </a:defRPr>
            </a:lvl1pPr>
            <a:lvl2pPr indent="-381000" lvl="1" marL="914400" algn="ctr">
              <a:spcBef>
                <a:spcPts val="0"/>
              </a:spcBef>
              <a:spcAft>
                <a:spcPts val="0"/>
              </a:spcAft>
              <a:buClr>
                <a:schemeClr val="lt1"/>
              </a:buClr>
              <a:buSzPts val="2400"/>
              <a:buChar char="○"/>
              <a:defRPr>
                <a:solidFill>
                  <a:schemeClr val="lt1"/>
                </a:solidFill>
              </a:defRPr>
            </a:lvl2pPr>
            <a:lvl3pPr indent="-381000" lvl="2" marL="1371600" algn="ctr">
              <a:spcBef>
                <a:spcPts val="0"/>
              </a:spcBef>
              <a:spcAft>
                <a:spcPts val="0"/>
              </a:spcAft>
              <a:buClr>
                <a:schemeClr val="lt1"/>
              </a:buClr>
              <a:buSzPts val="2400"/>
              <a:buChar char="■"/>
              <a:defRPr>
                <a:solidFill>
                  <a:schemeClr val="lt1"/>
                </a:solidFill>
              </a:defRPr>
            </a:lvl3pPr>
            <a:lvl4pPr indent="-381000" lvl="3" marL="1828800" algn="ctr">
              <a:spcBef>
                <a:spcPts val="0"/>
              </a:spcBef>
              <a:spcAft>
                <a:spcPts val="0"/>
              </a:spcAft>
              <a:buClr>
                <a:schemeClr val="lt1"/>
              </a:buClr>
              <a:buSzPts val="2400"/>
              <a:buChar char="●"/>
              <a:defRPr>
                <a:solidFill>
                  <a:schemeClr val="lt1"/>
                </a:solidFill>
              </a:defRPr>
            </a:lvl4pPr>
            <a:lvl5pPr indent="-381000" lvl="4" marL="2286000" algn="ctr">
              <a:spcBef>
                <a:spcPts val="0"/>
              </a:spcBef>
              <a:spcAft>
                <a:spcPts val="0"/>
              </a:spcAft>
              <a:buClr>
                <a:schemeClr val="lt1"/>
              </a:buClr>
              <a:buSzPts val="2400"/>
              <a:buChar char="○"/>
              <a:defRPr>
                <a:solidFill>
                  <a:schemeClr val="lt1"/>
                </a:solidFill>
              </a:defRPr>
            </a:lvl5pPr>
            <a:lvl6pPr indent="-381000" lvl="5" marL="2743200" algn="ctr">
              <a:spcBef>
                <a:spcPts val="0"/>
              </a:spcBef>
              <a:spcAft>
                <a:spcPts val="0"/>
              </a:spcAft>
              <a:buClr>
                <a:schemeClr val="lt1"/>
              </a:buClr>
              <a:buSzPts val="2400"/>
              <a:buChar char="■"/>
              <a:defRPr>
                <a:solidFill>
                  <a:schemeClr val="lt1"/>
                </a:solidFill>
              </a:defRPr>
            </a:lvl6pPr>
            <a:lvl7pPr indent="-381000" lvl="6" marL="3200400" algn="ctr">
              <a:spcBef>
                <a:spcPts val="0"/>
              </a:spcBef>
              <a:spcAft>
                <a:spcPts val="0"/>
              </a:spcAft>
              <a:buClr>
                <a:schemeClr val="lt1"/>
              </a:buClr>
              <a:buSzPts val="2400"/>
              <a:buChar char="●"/>
              <a:defRPr>
                <a:solidFill>
                  <a:schemeClr val="lt1"/>
                </a:solidFill>
              </a:defRPr>
            </a:lvl7pPr>
            <a:lvl8pPr indent="-381000" lvl="7" marL="3657600" algn="ctr">
              <a:spcBef>
                <a:spcPts val="0"/>
              </a:spcBef>
              <a:spcAft>
                <a:spcPts val="0"/>
              </a:spcAft>
              <a:buClr>
                <a:schemeClr val="lt1"/>
              </a:buClr>
              <a:buSzPts val="2400"/>
              <a:buChar char="○"/>
              <a:defRPr>
                <a:solidFill>
                  <a:schemeClr val="lt1"/>
                </a:solidFill>
              </a:defRPr>
            </a:lvl8pPr>
            <a:lvl9pPr indent="-381000" lvl="8" marL="4114800" algn="ctr">
              <a:spcBef>
                <a:spcPts val="0"/>
              </a:spcBef>
              <a:spcAft>
                <a:spcPts val="0"/>
              </a:spcAft>
              <a:buClr>
                <a:schemeClr val="lt1"/>
              </a:buClr>
              <a:buSzPts val="2400"/>
              <a:buChar char="■"/>
              <a:defRPr>
                <a:solidFill>
                  <a:schemeClr val="lt1"/>
                </a:solidFill>
              </a:defRPr>
            </a:lvl9pPr>
          </a:lstStyle>
          <a:p/>
        </p:txBody>
      </p:sp>
      <p:sp>
        <p:nvSpPr>
          <p:cNvPr id="51" name="Google Shape;51;p11"/>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3534800"/>
            <a:ext cx="8982600" cy="3215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2286000"/>
            <a:ext cx="8183700" cy="10476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1" name="Google Shape;21;p4"/>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lvl1pPr lvl="0">
              <a:spcBef>
                <a:spcPts val="0"/>
              </a:spcBef>
              <a:spcAft>
                <a:spcPts val="0"/>
              </a:spcAft>
              <a:buSzPts val="4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701800"/>
            <a:ext cx="56040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107600"/>
            <a:ext cx="4426500" cy="6642900"/>
          </a:xfrm>
          <a:prstGeom prst="rect">
            <a:avLst/>
          </a:prstGeom>
          <a:solidFill>
            <a:srgbClr val="E31E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81000" lvl="0" marL="457200">
              <a:spcBef>
                <a:spcPts val="0"/>
              </a:spcBef>
              <a:spcAft>
                <a:spcPts val="0"/>
              </a:spcAft>
              <a:buClr>
                <a:schemeClr val="lt1"/>
              </a:buClr>
              <a:buSzPts val="2400"/>
              <a:buChar char="●"/>
              <a:defRPr>
                <a:solidFill>
                  <a:schemeClr val="lt1"/>
                </a:solidFill>
              </a:defRPr>
            </a:lvl1pPr>
            <a:lvl2pPr indent="-381000" lvl="1" marL="914400">
              <a:spcBef>
                <a:spcPts val="0"/>
              </a:spcBef>
              <a:spcAft>
                <a:spcPts val="0"/>
              </a:spcAft>
              <a:buClr>
                <a:schemeClr val="lt1"/>
              </a:buClr>
              <a:buSzPts val="2400"/>
              <a:buChar char="○"/>
              <a:defRPr>
                <a:solidFill>
                  <a:schemeClr val="lt1"/>
                </a:solidFill>
              </a:defRPr>
            </a:lvl2pPr>
            <a:lvl3pPr indent="-381000" lvl="2" marL="1371600">
              <a:spcBef>
                <a:spcPts val="0"/>
              </a:spcBef>
              <a:spcAft>
                <a:spcPts val="0"/>
              </a:spcAft>
              <a:buClr>
                <a:schemeClr val="lt1"/>
              </a:buClr>
              <a:buSzPts val="2400"/>
              <a:buChar char="■"/>
              <a:defRPr>
                <a:solidFill>
                  <a:schemeClr val="lt1"/>
                </a:solidFill>
              </a:defRPr>
            </a:lvl3pPr>
            <a:lvl4pPr indent="-381000" lvl="3" marL="1828800">
              <a:spcBef>
                <a:spcPts val="0"/>
              </a:spcBef>
              <a:spcAft>
                <a:spcPts val="0"/>
              </a:spcAft>
              <a:buClr>
                <a:schemeClr val="lt1"/>
              </a:buClr>
              <a:buSzPts val="2400"/>
              <a:buChar char="●"/>
              <a:defRPr>
                <a:solidFill>
                  <a:schemeClr val="lt1"/>
                </a:solidFill>
              </a:defRPr>
            </a:lvl4pPr>
            <a:lvl5pPr indent="-381000" lvl="4" marL="2286000">
              <a:spcBef>
                <a:spcPts val="0"/>
              </a:spcBef>
              <a:spcAft>
                <a:spcPts val="0"/>
              </a:spcAft>
              <a:buClr>
                <a:schemeClr val="lt1"/>
              </a:buClr>
              <a:buSzPts val="2400"/>
              <a:buChar char="○"/>
              <a:defRPr>
                <a:solidFill>
                  <a:schemeClr val="lt1"/>
                </a:solidFill>
              </a:defRPr>
            </a:lvl5pPr>
            <a:lvl6pPr indent="-381000" lvl="5" marL="2743200">
              <a:spcBef>
                <a:spcPts val="0"/>
              </a:spcBef>
              <a:spcAft>
                <a:spcPts val="0"/>
              </a:spcAft>
              <a:buClr>
                <a:schemeClr val="lt1"/>
              </a:buClr>
              <a:buSzPts val="2400"/>
              <a:buChar char="■"/>
              <a:defRPr>
                <a:solidFill>
                  <a:schemeClr val="lt1"/>
                </a:solidFill>
              </a:defRPr>
            </a:lvl6pPr>
            <a:lvl7pPr indent="-381000" lvl="6" marL="3200400">
              <a:spcBef>
                <a:spcPts val="0"/>
              </a:spcBef>
              <a:spcAft>
                <a:spcPts val="0"/>
              </a:spcAft>
              <a:buClr>
                <a:schemeClr val="lt1"/>
              </a:buClr>
              <a:buSzPts val="2400"/>
              <a:buChar char="●"/>
              <a:defRPr>
                <a:solidFill>
                  <a:schemeClr val="lt1"/>
                </a:solidFill>
              </a:defRPr>
            </a:lvl7pPr>
            <a:lvl8pPr indent="-381000" lvl="7" marL="3657600">
              <a:spcBef>
                <a:spcPts val="0"/>
              </a:spcBef>
              <a:spcAft>
                <a:spcPts val="0"/>
              </a:spcAft>
              <a:buClr>
                <a:schemeClr val="lt1"/>
              </a:buClr>
              <a:buSzPts val="2400"/>
              <a:buChar char="○"/>
              <a:defRPr>
                <a:solidFill>
                  <a:schemeClr val="lt1"/>
                </a:solidFill>
              </a:defRPr>
            </a:lvl8pPr>
            <a:lvl9pPr indent="-381000" lvl="8" marL="4114800">
              <a:spcBef>
                <a:spcPts val="0"/>
              </a:spcBef>
              <a:spcAft>
                <a:spcPts val="0"/>
              </a:spcAft>
              <a:buClr>
                <a:schemeClr val="lt1"/>
              </a:buClr>
              <a:buSzPts val="2400"/>
              <a:buChar char="■"/>
              <a:defRPr>
                <a:solidFill>
                  <a:schemeClr val="lt1"/>
                </a:solidFill>
              </a:defRPr>
            </a:lvl9pPr>
          </a:lstStyle>
          <a:p/>
        </p:txBody>
      </p:sp>
      <p:sp>
        <p:nvSpPr>
          <p:cNvPr id="43" name="Google Shape;43;p9"/>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4400"/>
              <a:buFont typeface="Raleway"/>
              <a:buNone/>
              <a:defRPr b="1" sz="44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1pPr>
            <a:lvl2pPr indent="-381000" lvl="1" marL="9144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2pPr>
            <a:lvl3pPr indent="-381000" lvl="2" marL="13716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3pPr>
            <a:lvl4pPr indent="-381000" lvl="3" marL="18288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4pPr>
            <a:lvl5pPr indent="-381000" lvl="4" marL="22860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5pPr>
            <a:lvl6pPr indent="-381000" lvl="5" marL="27432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6pPr>
            <a:lvl7pPr indent="-381000" lvl="6" marL="32004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7pPr>
            <a:lvl8pPr indent="-381000" lvl="7" marL="36576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8pPr>
            <a:lvl9pPr indent="-381000" lvl="8" marL="4114800">
              <a:lnSpc>
                <a:spcPct val="115000"/>
              </a:lnSpc>
              <a:spcBef>
                <a:spcPts val="0"/>
              </a:spcBef>
              <a:spcAft>
                <a:spcPts val="0"/>
              </a:spcAft>
              <a:buClr>
                <a:srgbClr val="E31E52"/>
              </a:buClr>
              <a:buSzPts val="2400"/>
              <a:buFont typeface="Source Sans Pro"/>
              <a:buChar char="■"/>
              <a:defRPr sz="2400">
                <a:solidFill>
                  <a:srgbClr val="E31E5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oregonscienceolympiad.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www.youtube.com/watch?v=KqMTdl6N14k" TargetMode="External"/><Relationship Id="rId4" Type="http://schemas.openxmlformats.org/officeDocument/2006/relationships/image" Target="../media/image3.jpg"/><Relationship Id="rId5" Type="http://schemas.openxmlformats.org/officeDocument/2006/relationships/hyperlink" Target="http://www.youtube.com/watch?v=iTh9SuNIosU" TargetMode="External"/><Relationship Id="rId6" Type="http://schemas.openxmlformats.org/officeDocument/2006/relationships/image" Target="../media/image1.jp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hyperlink" Target="http://www.youtube.com/watch?v=Y6qLIZ8r4nw" TargetMode="External"/><Relationship Id="rId5" Type="http://schemas.openxmlformats.org/officeDocument/2006/relationships/image" Target="../media/image11.jpg"/><Relationship Id="rId6" Type="http://schemas.openxmlformats.org/officeDocument/2006/relationships/image" Target="../media/image4.png"/><Relationship Id="rId7"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http://oregonscienceolympiad.org" TargetMode="External"/><Relationship Id="rId4" Type="http://schemas.openxmlformats.org/officeDocument/2006/relationships/hyperlink" Target="http://soinc.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soinc.org/sites/default/files/uploaded_files/2010StudentPrep.pdf" TargetMode="External"/><Relationship Id="rId4" Type="http://schemas.openxmlformats.org/officeDocument/2006/relationships/hyperlink" Target="https://discord.gg/EmHSjvxhw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352633"/>
            <a:ext cx="8183700" cy="19647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4"/>
                </a:solidFill>
              </a:rPr>
              <a:t>Oregon Science Olympiad New Coaches’ Workshop</a:t>
            </a:r>
            <a:endParaRPr>
              <a:solidFill>
                <a:schemeClr val="accent4"/>
              </a:solidFill>
            </a:endParaRPr>
          </a:p>
        </p:txBody>
      </p:sp>
      <p:sp>
        <p:nvSpPr>
          <p:cNvPr id="59" name="Google Shape;59;p13"/>
          <p:cNvSpPr txBox="1"/>
          <p:nvPr>
            <p:ph idx="1" type="subTitle"/>
          </p:nvPr>
        </p:nvSpPr>
        <p:spPr>
          <a:xfrm>
            <a:off x="485875" y="2317433"/>
            <a:ext cx="8183700" cy="11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11.01</a:t>
            </a:r>
            <a:r>
              <a:rPr b="1" lang="en"/>
              <a:t>.24</a:t>
            </a:r>
            <a:endParaRPr b="1"/>
          </a:p>
          <a:p>
            <a:pPr indent="0" lvl="0" marL="0" rtl="0" algn="l">
              <a:spcBef>
                <a:spcPts val="0"/>
              </a:spcBef>
              <a:spcAft>
                <a:spcPts val="0"/>
              </a:spcAft>
              <a:buNone/>
            </a:pPr>
            <a:r>
              <a:rPr b="1" lang="en"/>
              <a:t>Ashley da Silva</a:t>
            </a:r>
            <a:endParaRPr b="1"/>
          </a:p>
        </p:txBody>
      </p:sp>
      <p:pic>
        <p:nvPicPr>
          <p:cNvPr id="60" name="Google Shape;60;p13"/>
          <p:cNvPicPr preferRelativeResize="0"/>
          <p:nvPr/>
        </p:nvPicPr>
        <p:blipFill>
          <a:blip r:embed="rId3">
            <a:alphaModFix/>
          </a:blip>
          <a:stretch>
            <a:fillRect/>
          </a:stretch>
        </p:blipFill>
        <p:spPr>
          <a:xfrm>
            <a:off x="4604525" y="3859550"/>
            <a:ext cx="4215376" cy="2668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ctrTitle"/>
          </p:nvPr>
        </p:nvSpPr>
        <p:spPr>
          <a:xfrm>
            <a:off x="485875" y="352629"/>
            <a:ext cx="8183700" cy="106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4"/>
                </a:solidFill>
              </a:rPr>
              <a:t>About the Tournament</a:t>
            </a:r>
            <a:endParaRPr>
              <a:solidFill>
                <a:schemeClr val="accent4"/>
              </a:solidFill>
            </a:endParaRPr>
          </a:p>
        </p:txBody>
      </p:sp>
      <p:sp>
        <p:nvSpPr>
          <p:cNvPr id="117" name="Google Shape;117;p22"/>
          <p:cNvSpPr txBox="1"/>
          <p:nvPr/>
        </p:nvSpPr>
        <p:spPr>
          <a:xfrm>
            <a:off x="152125" y="2820900"/>
            <a:ext cx="8851200" cy="1617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Tournament Schedule Posted at </a:t>
            </a:r>
            <a:r>
              <a:rPr lang="en" sz="2400" u="sng">
                <a:solidFill>
                  <a:schemeClr val="dk2"/>
                </a:solidFill>
                <a:latin typeface="Source Sans Pro"/>
                <a:ea typeface="Source Sans Pro"/>
                <a:cs typeface="Source Sans Pro"/>
                <a:sym typeface="Source Sans Pro"/>
                <a:hlinkClick r:id="rId3">
                  <a:extLst>
                    <a:ext uri="{A12FA001-AC4F-418D-AE19-62706E023703}">
                      <ahyp:hlinkClr val="tx"/>
                    </a:ext>
                  </a:extLst>
                </a:hlinkClick>
              </a:rPr>
              <a:t>oregonscienceolympiad.org</a:t>
            </a:r>
            <a:endParaRPr sz="2400">
              <a:solidFill>
                <a:schemeClr val="dk2"/>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dk2"/>
              </a:solidFill>
              <a:latin typeface="Source Sans Pro"/>
              <a:ea typeface="Source Sans Pro"/>
              <a:cs typeface="Source Sans Pro"/>
              <a:sym typeface="Source Sans Pro"/>
            </a:endParaRPr>
          </a:p>
          <a:p>
            <a:pPr indent="-381000" lvl="0" marL="4572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When assigning students to events, think about...</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who is interested in each topic -- let students have fun :)</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whether you want a high team score -- if so, joining more events is better -- or want to aim only for event awards</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schedule conflicts: please note that any student team member may attend a build event device testing and that students outside of the official partnership/trio can help with preparation for other events</a:t>
            </a:r>
            <a:endParaRPr sz="24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
        <p:nvSpPr>
          <p:cNvPr id="118" name="Google Shape;118;p22"/>
          <p:cNvSpPr txBox="1"/>
          <p:nvPr>
            <p:ph idx="1" type="subTitle"/>
          </p:nvPr>
        </p:nvSpPr>
        <p:spPr>
          <a:xfrm>
            <a:off x="570325" y="1418833"/>
            <a:ext cx="8183700" cy="11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Sunday, March 16 at University of Portland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accent6"/>
                </a:highlight>
              </a:rPr>
              <a:t>Types of Events</a:t>
            </a:r>
            <a:endParaRPr>
              <a:highlight>
                <a:schemeClr val="accent6"/>
              </a:highlight>
            </a:endParaRPr>
          </a:p>
        </p:txBody>
      </p:sp>
      <p:sp>
        <p:nvSpPr>
          <p:cNvPr id="124" name="Google Shape;124;p23"/>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Note: some </a:t>
            </a:r>
            <a:r>
              <a:rPr b="1" lang="en">
                <a:solidFill>
                  <a:schemeClr val="accent5"/>
                </a:solidFill>
              </a:rPr>
              <a:t>events fit more than one category</a:t>
            </a:r>
            <a:endParaRPr b="1">
              <a:solidFill>
                <a:schemeClr val="accent5"/>
              </a:solidFill>
            </a:endParaRPr>
          </a:p>
        </p:txBody>
      </p:sp>
      <p:sp>
        <p:nvSpPr>
          <p:cNvPr id="125" name="Google Shape;125;p23"/>
          <p:cNvSpPr txBox="1"/>
          <p:nvPr/>
        </p:nvSpPr>
        <p:spPr>
          <a:xfrm>
            <a:off x="396875" y="3630700"/>
            <a:ext cx="4244700" cy="31080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600">
              <a:solidFill>
                <a:schemeClr val="lt1"/>
              </a:solidFill>
            </a:endParaRPr>
          </a:p>
          <a:p>
            <a:pPr indent="0" lvl="0" marL="0" rtl="0" algn="l">
              <a:lnSpc>
                <a:spcPct val="115000"/>
              </a:lnSpc>
              <a:spcBef>
                <a:spcPts val="1200"/>
              </a:spcBef>
              <a:spcAft>
                <a:spcPts val="0"/>
              </a:spcAft>
              <a:buNone/>
            </a:pPr>
            <a:r>
              <a:rPr lang="en" sz="2200">
                <a:solidFill>
                  <a:schemeClr val="accent6"/>
                </a:solidFill>
              </a:rPr>
              <a:t>“Knowledge” Events:</a:t>
            </a:r>
            <a:endParaRPr sz="2200">
              <a:solidFill>
                <a:schemeClr val="accent6"/>
              </a:solidFill>
            </a:endParaRPr>
          </a:p>
          <a:p>
            <a:pPr indent="0" lvl="0" marL="0" rtl="0" algn="l">
              <a:lnSpc>
                <a:spcPct val="115000"/>
              </a:lnSpc>
              <a:spcBef>
                <a:spcPts val="1200"/>
              </a:spcBef>
              <a:spcAft>
                <a:spcPts val="0"/>
              </a:spcAft>
              <a:buNone/>
            </a:pPr>
            <a:r>
              <a:rPr lang="en" sz="2200">
                <a:solidFill>
                  <a:schemeClr val="lt1"/>
                </a:solidFill>
              </a:rPr>
              <a:t>Teams complete a written test, which may involve specimens to identify, calculations, a slideshow, and/or limited hands-on work.</a:t>
            </a:r>
            <a:endParaRPr sz="2200">
              <a:solidFill>
                <a:schemeClr val="lt1"/>
              </a:solidFill>
            </a:endParaRPr>
          </a:p>
          <a:p>
            <a:pPr indent="0" lvl="0" marL="457200" rtl="0" algn="l">
              <a:lnSpc>
                <a:spcPct val="115000"/>
              </a:lnSpc>
              <a:spcBef>
                <a:spcPts val="1100"/>
              </a:spcBef>
              <a:spcAft>
                <a:spcPts val="0"/>
              </a:spcAft>
              <a:buNone/>
            </a:pPr>
            <a:r>
              <a:t/>
            </a:r>
            <a:endParaRPr sz="1800">
              <a:solidFill>
                <a:schemeClr val="accent6"/>
              </a:solidFill>
              <a:latin typeface="Source Sans Pro"/>
              <a:ea typeface="Source Sans Pro"/>
              <a:cs typeface="Source Sans Pro"/>
              <a:sym typeface="Source Sans Pro"/>
            </a:endParaRPr>
          </a:p>
          <a:p>
            <a:pPr indent="0" lvl="0" marL="0" rtl="0" algn="l">
              <a:spcBef>
                <a:spcPts val="1200"/>
              </a:spcBef>
              <a:spcAft>
                <a:spcPts val="0"/>
              </a:spcAft>
              <a:buNone/>
            </a:pPr>
            <a:r>
              <a:t/>
            </a:r>
            <a:endParaRPr>
              <a:latin typeface="Source Sans Pro"/>
              <a:ea typeface="Source Sans Pro"/>
              <a:cs typeface="Source Sans Pro"/>
              <a:sym typeface="Source Sans Pro"/>
            </a:endParaRPr>
          </a:p>
        </p:txBody>
      </p:sp>
      <p:sp>
        <p:nvSpPr>
          <p:cNvPr id="126" name="Google Shape;126;p23"/>
          <p:cNvSpPr txBox="1"/>
          <p:nvPr/>
        </p:nvSpPr>
        <p:spPr>
          <a:xfrm>
            <a:off x="4826150" y="279225"/>
            <a:ext cx="4045500" cy="612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b="1" sz="1300">
              <a:solidFill>
                <a:schemeClr val="accent5"/>
              </a:solidFill>
            </a:endParaRPr>
          </a:p>
          <a:p>
            <a:pPr indent="0" lvl="0" marL="0" rtl="0" algn="l">
              <a:lnSpc>
                <a:spcPct val="115000"/>
              </a:lnSpc>
              <a:spcBef>
                <a:spcPts val="1200"/>
              </a:spcBef>
              <a:spcAft>
                <a:spcPts val="0"/>
              </a:spcAft>
              <a:buNone/>
            </a:pPr>
            <a:r>
              <a:rPr lang="en" sz="2200">
                <a:solidFill>
                  <a:schemeClr val="accent6"/>
                </a:solidFill>
              </a:rPr>
              <a:t>“Build” or Engineering Events:</a:t>
            </a:r>
            <a:endParaRPr sz="2200">
              <a:solidFill>
                <a:schemeClr val="accent6"/>
              </a:solidFill>
            </a:endParaRPr>
          </a:p>
          <a:p>
            <a:pPr indent="0" lvl="0" marL="0" rtl="0" algn="l">
              <a:lnSpc>
                <a:spcPct val="115000"/>
              </a:lnSpc>
              <a:spcBef>
                <a:spcPts val="1200"/>
              </a:spcBef>
              <a:spcAft>
                <a:spcPts val="0"/>
              </a:spcAft>
              <a:buNone/>
            </a:pPr>
            <a:r>
              <a:rPr lang="en" sz="2200">
                <a:solidFill>
                  <a:schemeClr val="lt1"/>
                </a:solidFill>
              </a:rPr>
              <a:t>Teams create structures, vehicles, or devices prior to the competition and have them tested at the competition.</a:t>
            </a:r>
            <a:endParaRPr sz="2200">
              <a:solidFill>
                <a:schemeClr val="lt1"/>
              </a:solidFill>
            </a:endParaRPr>
          </a:p>
          <a:p>
            <a:pPr indent="0" lvl="0" marL="0" rtl="0" algn="l">
              <a:lnSpc>
                <a:spcPct val="115000"/>
              </a:lnSpc>
              <a:spcBef>
                <a:spcPts val="1200"/>
              </a:spcBef>
              <a:spcAft>
                <a:spcPts val="0"/>
              </a:spcAft>
              <a:buNone/>
            </a:pPr>
            <a:r>
              <a:t/>
            </a:r>
            <a:endParaRPr>
              <a:solidFill>
                <a:schemeClr val="lt1"/>
              </a:solidFill>
            </a:endParaRPr>
          </a:p>
          <a:p>
            <a:pPr indent="0" lvl="0" marL="0" rtl="0" algn="l">
              <a:lnSpc>
                <a:spcPct val="115000"/>
              </a:lnSpc>
              <a:spcBef>
                <a:spcPts val="1200"/>
              </a:spcBef>
              <a:spcAft>
                <a:spcPts val="0"/>
              </a:spcAft>
              <a:buNone/>
            </a:pPr>
            <a:r>
              <a:t/>
            </a:r>
            <a:endParaRPr sz="2200">
              <a:solidFill>
                <a:schemeClr val="lt1"/>
              </a:solidFill>
            </a:endParaRPr>
          </a:p>
          <a:p>
            <a:pPr indent="0" lvl="0" marL="0" rtl="0" algn="l">
              <a:lnSpc>
                <a:spcPct val="115000"/>
              </a:lnSpc>
              <a:spcBef>
                <a:spcPts val="1200"/>
              </a:spcBef>
              <a:spcAft>
                <a:spcPts val="0"/>
              </a:spcAft>
              <a:buNone/>
            </a:pPr>
            <a:r>
              <a:rPr lang="en" sz="2200">
                <a:solidFill>
                  <a:schemeClr val="accent6"/>
                </a:solidFill>
              </a:rPr>
              <a:t>“Lab” Events:</a:t>
            </a:r>
            <a:endParaRPr sz="2200">
              <a:solidFill>
                <a:schemeClr val="accent6"/>
              </a:solidFill>
            </a:endParaRPr>
          </a:p>
          <a:p>
            <a:pPr indent="0" lvl="0" marL="0" rtl="0" algn="l">
              <a:lnSpc>
                <a:spcPct val="115000"/>
              </a:lnSpc>
              <a:spcBef>
                <a:spcPts val="1200"/>
              </a:spcBef>
              <a:spcAft>
                <a:spcPts val="1100"/>
              </a:spcAft>
              <a:buNone/>
            </a:pPr>
            <a:r>
              <a:rPr lang="en" sz="2200">
                <a:solidFill>
                  <a:schemeClr val="lt1"/>
                </a:solidFill>
              </a:rPr>
              <a:t>Teams complete hands-on procedures on-site using materials that are provided and/or brought by the team members.</a:t>
            </a:r>
            <a:endParaRPr sz="2200">
              <a:solidFill>
                <a:schemeClr val="lt1"/>
              </a:solidFill>
            </a:endParaRPr>
          </a:p>
        </p:txBody>
      </p:sp>
      <p:pic>
        <p:nvPicPr>
          <p:cNvPr id="127" name="Google Shape;127;p23"/>
          <p:cNvPicPr preferRelativeResize="0"/>
          <p:nvPr/>
        </p:nvPicPr>
        <p:blipFill>
          <a:blip r:embed="rId3">
            <a:alphaModFix/>
          </a:blip>
          <a:stretch>
            <a:fillRect/>
          </a:stretch>
        </p:blipFill>
        <p:spPr>
          <a:xfrm>
            <a:off x="423075" y="279225"/>
            <a:ext cx="3620849" cy="2413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497625" y="568925"/>
            <a:ext cx="3169500" cy="22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Build Event Examples</a:t>
            </a:r>
            <a:endParaRPr/>
          </a:p>
        </p:txBody>
      </p:sp>
      <p:pic>
        <p:nvPicPr>
          <p:cNvPr descr="First testing of the parachute for invitationals. I need to rebuild the rocket, so it is more stable for multiple testing. For the parachute, there are still minor problems with string entanglement and failure to separate for some cases." id="133" name="Google Shape;133;p24" title="Ping Pong Parachute 19 Seconds in Air - Science Olympiad 2020">
            <a:hlinkClick r:id="rId3"/>
          </p:cNvPr>
          <p:cNvPicPr preferRelativeResize="0"/>
          <p:nvPr/>
        </p:nvPicPr>
        <p:blipFill>
          <a:blip r:embed="rId4">
            <a:alphaModFix/>
          </a:blip>
          <a:stretch>
            <a:fillRect/>
          </a:stretch>
        </p:blipFill>
        <p:spPr>
          <a:xfrm>
            <a:off x="4240300" y="218825"/>
            <a:ext cx="4572000" cy="3429000"/>
          </a:xfrm>
          <a:prstGeom prst="rect">
            <a:avLst/>
          </a:prstGeom>
          <a:noFill/>
          <a:ln>
            <a:noFill/>
          </a:ln>
        </p:spPr>
      </p:pic>
      <p:pic>
        <p:nvPicPr>
          <p:cNvPr id="134" name="Google Shape;134;p24" title="Science Olympiad - It's About Time">
            <a:hlinkClick r:id="rId5"/>
          </p:cNvPr>
          <p:cNvPicPr preferRelativeResize="0"/>
          <p:nvPr/>
        </p:nvPicPr>
        <p:blipFill>
          <a:blip r:embed="rId6">
            <a:alphaModFix/>
          </a:blip>
          <a:stretch>
            <a:fillRect/>
          </a:stretch>
        </p:blipFill>
        <p:spPr>
          <a:xfrm>
            <a:off x="152400" y="3800225"/>
            <a:ext cx="3873833" cy="2905375"/>
          </a:xfrm>
          <a:prstGeom prst="rect">
            <a:avLst/>
          </a:prstGeom>
          <a:noFill/>
          <a:ln>
            <a:noFill/>
          </a:ln>
        </p:spPr>
      </p:pic>
      <p:pic>
        <p:nvPicPr>
          <p:cNvPr id="135" name="Google Shape;135;p24"/>
          <p:cNvPicPr preferRelativeResize="0"/>
          <p:nvPr/>
        </p:nvPicPr>
        <p:blipFill>
          <a:blip r:embed="rId7">
            <a:alphaModFix/>
          </a:blip>
          <a:stretch>
            <a:fillRect/>
          </a:stretch>
        </p:blipFill>
        <p:spPr>
          <a:xfrm>
            <a:off x="4430163" y="3800225"/>
            <a:ext cx="4192276" cy="2794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nvSpPr>
        <p:spPr>
          <a:xfrm>
            <a:off x="292800" y="405400"/>
            <a:ext cx="8851200" cy="61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E31E52"/>
                </a:solidFill>
                <a:latin typeface="Source Sans Pro"/>
                <a:ea typeface="Source Sans Pro"/>
                <a:cs typeface="Source Sans Pro"/>
                <a:sym typeface="Source Sans Pro"/>
              </a:rPr>
              <a:t>Special Challenges for Build Events</a:t>
            </a:r>
            <a:endParaRPr b="1" sz="2400">
              <a:solidFill>
                <a:srgbClr val="E31E52"/>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dk2"/>
              </a:solidFill>
              <a:latin typeface="Source Sans Pro"/>
              <a:ea typeface="Source Sans Pro"/>
              <a:cs typeface="Source Sans Pro"/>
              <a:sym typeface="Source Sans Pro"/>
            </a:endParaRPr>
          </a:p>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understanding the rules -- they are complex, and not following them affects scoring a lot</a:t>
            </a:r>
            <a:endParaRPr sz="2400">
              <a:solidFill>
                <a:schemeClr val="dk2"/>
              </a:solidFill>
              <a:latin typeface="Source Sans Pro"/>
              <a:ea typeface="Source Sans Pro"/>
              <a:cs typeface="Source Sans Pro"/>
              <a:sym typeface="Source Sans Pro"/>
            </a:endParaRPr>
          </a:p>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testing and collecting data</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many events give points for a log of observations</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many devices must be customized to fit parameters on-site</a:t>
            </a:r>
            <a:endParaRPr sz="2400">
              <a:solidFill>
                <a:schemeClr val="dk2"/>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1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1500">
              <a:solidFill>
                <a:schemeClr val="lt1"/>
              </a:solidFill>
              <a:latin typeface="Source Sans Pro"/>
              <a:ea typeface="Source Sans Pro"/>
              <a:cs typeface="Source Sans Pro"/>
              <a:sym typeface="Source Sans Pro"/>
            </a:endParaRPr>
          </a:p>
          <a:p>
            <a:pPr indent="-381000" lvl="0" marL="4572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Events that fit this category:</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Tower (B/C)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Air Trajectory (B/C)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Electric Vehicle (C) and Scrambler (B)</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Helicopter (B/C)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Bungee Drop (C)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Mission Possible (B) and Robot Tour (C)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Wind Power (B/C) - also has knowledge component</a:t>
            </a:r>
            <a:endParaRPr sz="24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500"/>
              <a:t>Which build events are your students most interested in?</a:t>
            </a:r>
            <a:endParaRPr i="1" sz="3500"/>
          </a:p>
          <a:p>
            <a:pPr indent="0" lvl="0" marL="0" rtl="0" algn="l">
              <a:spcBef>
                <a:spcPts val="0"/>
              </a:spcBef>
              <a:spcAft>
                <a:spcPts val="0"/>
              </a:spcAft>
              <a:buNone/>
            </a:pPr>
            <a:r>
              <a:t/>
            </a:r>
            <a:endParaRPr i="1" sz="3500"/>
          </a:p>
          <a:p>
            <a:pPr indent="0" lvl="0" marL="0" rtl="0" algn="l">
              <a:spcBef>
                <a:spcPts val="0"/>
              </a:spcBef>
              <a:spcAft>
                <a:spcPts val="0"/>
              </a:spcAft>
              <a:buNone/>
            </a:pPr>
            <a:r>
              <a:rPr i="1" lang="en" sz="3500"/>
              <a:t>Which seem the most confusing and/or logistically challenging?</a:t>
            </a:r>
            <a:endParaRPr i="1" sz="3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nvSpPr>
        <p:spPr>
          <a:xfrm>
            <a:off x="292800" y="358050"/>
            <a:ext cx="8851200" cy="52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E31E52"/>
                </a:solidFill>
                <a:latin typeface="Source Sans Pro"/>
                <a:ea typeface="Source Sans Pro"/>
                <a:cs typeface="Source Sans Pro"/>
                <a:sym typeface="Source Sans Pro"/>
              </a:rPr>
              <a:t>Special Challenges for Lab Events</a:t>
            </a:r>
            <a:endParaRPr b="1" sz="2400">
              <a:solidFill>
                <a:srgbClr val="E31E52"/>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assembling a bin of materials / ensuring safety</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calculator requirements vary, see Rules Manual</a:t>
            </a:r>
            <a:endParaRPr sz="2400">
              <a:solidFill>
                <a:schemeClr val="dk2"/>
              </a:solidFill>
              <a:latin typeface="Source Sans Pro"/>
              <a:ea typeface="Source Sans Pro"/>
              <a:cs typeface="Source Sans Pro"/>
              <a:sym typeface="Source Sans Pro"/>
            </a:endParaRPr>
          </a:p>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practice with typical lab activities</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students should be able to follow and/or devise their own procedures and interpret the results quickly</a:t>
            </a:r>
            <a:endParaRPr sz="2400">
              <a:solidFill>
                <a:schemeClr val="dk2"/>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6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Events that fit this category:</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Chemistry Lab (C) and Materials Science (C)</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Crime Busters (B) and Forensics (C)</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Potions &amp; Poisons (B) and Metric Mastery (B)</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Codebusters (B/C)</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Experimental Design (B/C) </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Write It, Do It (B/C)</a:t>
            </a:r>
            <a:endParaRPr sz="2400">
              <a:solidFill>
                <a:srgbClr val="FFFFFF"/>
              </a:solidFill>
              <a:latin typeface="Source Sans Pro"/>
              <a:ea typeface="Source Sans Pro"/>
              <a:cs typeface="Source Sans Pro"/>
              <a:sym typeface="Source Sans Pro"/>
            </a:endParaRPr>
          </a:p>
          <a:p>
            <a:pPr indent="-381000" lvl="1" marL="914400" rtl="0" algn="l">
              <a:spcBef>
                <a:spcPts val="0"/>
              </a:spcBef>
              <a:spcAft>
                <a:spcPts val="0"/>
              </a:spcAft>
              <a:buClr>
                <a:srgbClr val="FFFFFF"/>
              </a:buClr>
              <a:buSzPts val="2400"/>
              <a:buFont typeface="Source Sans Pro"/>
              <a:buChar char="➢"/>
            </a:pPr>
            <a:r>
              <a:rPr lang="en" sz="2400">
                <a:solidFill>
                  <a:srgbClr val="FFFFFF"/>
                </a:solidFill>
                <a:latin typeface="Source Sans Pro"/>
                <a:ea typeface="Source Sans Pro"/>
                <a:cs typeface="Source Sans Pro"/>
                <a:sym typeface="Source Sans Pro"/>
              </a:rPr>
              <a:t>Optics (B/C) &amp; Microbe Mission (B/C) - have lab components</a:t>
            </a:r>
            <a:endParaRPr sz="24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497625" y="568925"/>
            <a:ext cx="3169500" cy="22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Lab</a:t>
            </a:r>
            <a:r>
              <a:rPr lang="en"/>
              <a:t> Event Examples</a:t>
            </a:r>
            <a:endParaRPr/>
          </a:p>
        </p:txBody>
      </p:sp>
      <p:pic>
        <p:nvPicPr>
          <p:cNvPr id="156" name="Google Shape;156;p28"/>
          <p:cNvPicPr preferRelativeResize="0"/>
          <p:nvPr/>
        </p:nvPicPr>
        <p:blipFill>
          <a:blip r:embed="rId3">
            <a:alphaModFix/>
          </a:blip>
          <a:stretch>
            <a:fillRect/>
          </a:stretch>
        </p:blipFill>
        <p:spPr>
          <a:xfrm>
            <a:off x="3189433" y="3807600"/>
            <a:ext cx="2857500" cy="2857500"/>
          </a:xfrm>
          <a:prstGeom prst="rect">
            <a:avLst/>
          </a:prstGeom>
          <a:noFill/>
          <a:ln>
            <a:noFill/>
          </a:ln>
        </p:spPr>
      </p:pic>
      <p:pic>
        <p:nvPicPr>
          <p:cNvPr descr="Hello! If you've stumbled across this, you probably are familiar with the event Write It Do It. In this video I'm just going over the most basic things; I promise it'll get a lot more informative as we go on. I hope this helps you in some way.&#10;&#10;If you have any questions/comments or just want to say hi, leave a comment down below! I'll try to reply as soon as possible.&#10;&#10;A big THANK YOU for watching!&#10;&#10;Thanks to Canva for the thumbnail editor!" id="157" name="Google Shape;157;p28" title="Write It Do It 1.1: Introduction &amp; Basic Rules">
            <a:hlinkClick r:id="rId4"/>
          </p:cNvPr>
          <p:cNvPicPr preferRelativeResize="0"/>
          <p:nvPr/>
        </p:nvPicPr>
        <p:blipFill>
          <a:blip r:embed="rId5">
            <a:alphaModFix/>
          </a:blip>
          <a:stretch>
            <a:fillRect/>
          </a:stretch>
        </p:blipFill>
        <p:spPr>
          <a:xfrm>
            <a:off x="3819525" y="152400"/>
            <a:ext cx="4572000" cy="3429000"/>
          </a:xfrm>
          <a:prstGeom prst="rect">
            <a:avLst/>
          </a:prstGeom>
          <a:noFill/>
          <a:ln>
            <a:noFill/>
          </a:ln>
        </p:spPr>
      </p:pic>
      <p:pic>
        <p:nvPicPr>
          <p:cNvPr id="158" name="Google Shape;158;p28"/>
          <p:cNvPicPr preferRelativeResize="0"/>
          <p:nvPr/>
        </p:nvPicPr>
        <p:blipFill>
          <a:blip r:embed="rId6">
            <a:alphaModFix/>
          </a:blip>
          <a:stretch>
            <a:fillRect/>
          </a:stretch>
        </p:blipFill>
        <p:spPr>
          <a:xfrm>
            <a:off x="152400" y="2934125"/>
            <a:ext cx="2857500" cy="2857500"/>
          </a:xfrm>
          <a:prstGeom prst="rect">
            <a:avLst/>
          </a:prstGeom>
          <a:noFill/>
          <a:ln>
            <a:noFill/>
          </a:ln>
        </p:spPr>
      </p:pic>
      <p:pic>
        <p:nvPicPr>
          <p:cNvPr id="159" name="Google Shape;159;p28"/>
          <p:cNvPicPr preferRelativeResize="0"/>
          <p:nvPr/>
        </p:nvPicPr>
        <p:blipFill>
          <a:blip r:embed="rId7">
            <a:alphaModFix/>
          </a:blip>
          <a:stretch>
            <a:fillRect/>
          </a:stretch>
        </p:blipFill>
        <p:spPr>
          <a:xfrm>
            <a:off x="6226458" y="3733800"/>
            <a:ext cx="2688917" cy="26889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500"/>
              <a:t>Which lab events are your students most interested in?</a:t>
            </a:r>
            <a:endParaRPr i="1" sz="3500"/>
          </a:p>
          <a:p>
            <a:pPr indent="0" lvl="0" marL="0" rtl="0" algn="l">
              <a:spcBef>
                <a:spcPts val="0"/>
              </a:spcBef>
              <a:spcAft>
                <a:spcPts val="0"/>
              </a:spcAft>
              <a:buNone/>
            </a:pPr>
            <a:r>
              <a:t/>
            </a:r>
            <a:endParaRPr i="1" sz="3500"/>
          </a:p>
          <a:p>
            <a:pPr indent="0" lvl="0" marL="0" rtl="0" algn="l">
              <a:spcBef>
                <a:spcPts val="0"/>
              </a:spcBef>
              <a:spcAft>
                <a:spcPts val="0"/>
              </a:spcAft>
              <a:buNone/>
            </a:pPr>
            <a:r>
              <a:rPr i="1" lang="en" sz="3500"/>
              <a:t>Which seem the most confusing and/or logistically challenging?</a:t>
            </a:r>
            <a:endParaRPr i="1" sz="3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nvSpPr>
        <p:spPr>
          <a:xfrm>
            <a:off x="288725" y="253375"/>
            <a:ext cx="9024300" cy="57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E31E52"/>
                </a:solidFill>
                <a:latin typeface="Source Sans Pro"/>
                <a:ea typeface="Source Sans Pro"/>
                <a:cs typeface="Source Sans Pro"/>
                <a:sym typeface="Source Sans Pro"/>
              </a:rPr>
              <a:t>Special Challenges for Knowledge Events</a:t>
            </a:r>
            <a:endParaRPr b="1" sz="2400">
              <a:solidFill>
                <a:srgbClr val="E31E52"/>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dk2"/>
              </a:solidFill>
              <a:latin typeface="Source Sans Pro"/>
              <a:ea typeface="Source Sans Pro"/>
              <a:cs typeface="Source Sans Pro"/>
              <a:sym typeface="Source Sans Pro"/>
            </a:endParaRPr>
          </a:p>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organizing notes into a binder or </a:t>
            </a:r>
            <a:r>
              <a:rPr lang="en" sz="2400">
                <a:solidFill>
                  <a:schemeClr val="dk2"/>
                </a:solidFill>
                <a:latin typeface="Source Sans Pro"/>
                <a:ea typeface="Source Sans Pro"/>
                <a:cs typeface="Source Sans Pro"/>
                <a:sym typeface="Source Sans Pro"/>
              </a:rPr>
              <a:t>usable</a:t>
            </a:r>
            <a:r>
              <a:rPr lang="en" sz="2400">
                <a:solidFill>
                  <a:schemeClr val="dk2"/>
                </a:solidFill>
                <a:latin typeface="Source Sans Pro"/>
                <a:ea typeface="Source Sans Pro"/>
                <a:cs typeface="Source Sans Pro"/>
                <a:sym typeface="Source Sans Pro"/>
              </a:rPr>
              <a:t> notes page</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partners may use copies of the same resource to avoid sharing OR have resources that add up to the allowed notes</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check calculator rules for each event in Rules Manual</a:t>
            </a:r>
            <a:endParaRPr sz="2400">
              <a:solidFill>
                <a:schemeClr val="dk2"/>
              </a:solidFill>
              <a:latin typeface="Source Sans Pro"/>
              <a:ea typeface="Source Sans Pro"/>
              <a:cs typeface="Source Sans Pro"/>
              <a:sym typeface="Source Sans Pro"/>
            </a:endParaRPr>
          </a:p>
          <a:p>
            <a:pPr indent="-381000" lvl="0" marL="4572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take practice test using the notes to build fluency + revise them</a:t>
            </a:r>
            <a:endParaRPr sz="2400">
              <a:solidFill>
                <a:schemeClr val="dk2"/>
              </a:solidFill>
              <a:latin typeface="Source Sans Pro"/>
              <a:ea typeface="Source Sans Pro"/>
              <a:cs typeface="Source Sans Pro"/>
              <a:sym typeface="Source Sans Pro"/>
            </a:endParaRPr>
          </a:p>
          <a:p>
            <a:pPr indent="-381000" lvl="1" marL="914400" rtl="0" algn="l">
              <a:spcBef>
                <a:spcPts val="0"/>
              </a:spcBef>
              <a:spcAft>
                <a:spcPts val="0"/>
              </a:spcAft>
              <a:buClr>
                <a:schemeClr val="dk2"/>
              </a:buClr>
              <a:buSzPts val="2400"/>
              <a:buFont typeface="Source Sans Pro"/>
              <a:buChar char="➢"/>
            </a:pPr>
            <a:r>
              <a:rPr lang="en" sz="2400">
                <a:solidFill>
                  <a:schemeClr val="dk2"/>
                </a:solidFill>
                <a:latin typeface="Source Sans Pro"/>
                <a:ea typeface="Source Sans Pro"/>
                <a:cs typeface="Source Sans Pro"/>
                <a:sym typeface="Source Sans Pro"/>
              </a:rPr>
              <a:t>be able to interpret images, graphs, science data sets</a:t>
            </a:r>
            <a:endParaRPr sz="2400">
              <a:solidFill>
                <a:schemeClr val="dk2"/>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13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1700">
              <a:solidFill>
                <a:schemeClr val="lt1"/>
              </a:solidFill>
              <a:latin typeface="Source Sans Pro"/>
              <a:ea typeface="Source Sans Pro"/>
              <a:cs typeface="Source Sans Pro"/>
              <a:sym typeface="Source Sans Pro"/>
            </a:endParaRPr>
          </a:p>
          <a:p>
            <a:pPr indent="-381000" lvl="0" marL="4572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Events that fit this category:</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Anatomy &amp; Physiology (B/C) and Disease Detectives (B/C)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Reach for the Stars (B) and Astronomy (C)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Optics (B/C) &amp; Microbe Mission (B/C) - have lab components</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Wind Power (B/C) - also has device building</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Dynamic Planet: </a:t>
            </a:r>
            <a:r>
              <a:rPr lang="en" sz="2200">
                <a:solidFill>
                  <a:schemeClr val="lt1"/>
                </a:solidFill>
                <a:latin typeface="Source Sans Pro"/>
                <a:ea typeface="Source Sans Pro"/>
                <a:cs typeface="Source Sans Pro"/>
                <a:sym typeface="Source Sans Pro"/>
              </a:rPr>
              <a:t>Glaciers</a:t>
            </a:r>
            <a:r>
              <a:rPr lang="en" sz="2400">
                <a:solidFill>
                  <a:schemeClr val="lt1"/>
                </a:solidFill>
                <a:latin typeface="Source Sans Pro"/>
                <a:ea typeface="Source Sans Pro"/>
                <a:cs typeface="Source Sans Pro"/>
                <a:sym typeface="Source Sans Pro"/>
              </a:rPr>
              <a:t> (B/C) &amp; Ecology (B/C)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Fossils (B/C) &amp;  Entomology (B/C)</a:t>
            </a:r>
            <a:endParaRPr sz="2400">
              <a:solidFill>
                <a:schemeClr val="lt1"/>
              </a:solidFill>
              <a:latin typeface="Source Sans Pro"/>
              <a:ea typeface="Source Sans Pro"/>
              <a:cs typeface="Source Sans Pro"/>
              <a:sym typeface="Source Sans Pro"/>
            </a:endParaRPr>
          </a:p>
          <a:p>
            <a:pPr indent="-381000" lvl="1" marL="914400" rtl="0" algn="l">
              <a:spcBef>
                <a:spcPts val="0"/>
              </a:spcBef>
              <a:spcAft>
                <a:spcPts val="0"/>
              </a:spcAft>
              <a:buClr>
                <a:schemeClr val="lt1"/>
              </a:buClr>
              <a:buSzPts val="2400"/>
              <a:buFont typeface="Source Sans Pro"/>
              <a:buChar char="➢"/>
            </a:pPr>
            <a:r>
              <a:rPr lang="en" sz="2400">
                <a:solidFill>
                  <a:schemeClr val="lt1"/>
                </a:solidFill>
                <a:latin typeface="Source Sans Pro"/>
                <a:ea typeface="Source Sans Pro"/>
                <a:cs typeface="Source Sans Pro"/>
                <a:sym typeface="Source Sans Pro"/>
              </a:rPr>
              <a:t>Road Scholar</a:t>
            </a:r>
            <a:r>
              <a:rPr lang="en" sz="2100">
                <a:solidFill>
                  <a:schemeClr val="lt1"/>
                </a:solidFill>
                <a:latin typeface="Source Sans Pro"/>
                <a:ea typeface="Source Sans Pro"/>
                <a:cs typeface="Source Sans Pro"/>
                <a:sym typeface="Source Sans Pro"/>
              </a:rPr>
              <a:t> </a:t>
            </a:r>
            <a:r>
              <a:rPr lang="en" sz="2400">
                <a:solidFill>
                  <a:schemeClr val="lt1"/>
                </a:solidFill>
                <a:latin typeface="Source Sans Pro"/>
                <a:ea typeface="Source Sans Pro"/>
                <a:cs typeface="Source Sans Pro"/>
                <a:sym typeface="Source Sans Pro"/>
              </a:rPr>
              <a:t>(B) &amp; Geologic Mapping (C) &amp; Meteorology (B)</a:t>
            </a:r>
            <a:endParaRPr sz="2400">
              <a:solidFill>
                <a:schemeClr val="lt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23050" y="568925"/>
            <a:ext cx="3595200" cy="22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Knowledge</a:t>
            </a:r>
            <a:r>
              <a:rPr lang="en"/>
              <a:t> Event Examples</a:t>
            </a:r>
            <a:endParaRPr/>
          </a:p>
        </p:txBody>
      </p:sp>
      <p:pic>
        <p:nvPicPr>
          <p:cNvPr id="175" name="Google Shape;175;p31"/>
          <p:cNvPicPr preferRelativeResize="0"/>
          <p:nvPr/>
        </p:nvPicPr>
        <p:blipFill>
          <a:blip r:embed="rId3">
            <a:alphaModFix/>
          </a:blip>
          <a:stretch>
            <a:fillRect/>
          </a:stretch>
        </p:blipFill>
        <p:spPr>
          <a:xfrm>
            <a:off x="6204308" y="3755600"/>
            <a:ext cx="2792267" cy="2792267"/>
          </a:xfrm>
          <a:prstGeom prst="rect">
            <a:avLst/>
          </a:prstGeom>
          <a:noFill/>
          <a:ln>
            <a:noFill/>
          </a:ln>
        </p:spPr>
      </p:pic>
      <p:pic>
        <p:nvPicPr>
          <p:cNvPr id="176" name="Google Shape;176;p31"/>
          <p:cNvPicPr preferRelativeResize="0"/>
          <p:nvPr/>
        </p:nvPicPr>
        <p:blipFill>
          <a:blip r:embed="rId4">
            <a:alphaModFix/>
          </a:blip>
          <a:stretch>
            <a:fillRect/>
          </a:stretch>
        </p:blipFill>
        <p:spPr>
          <a:xfrm>
            <a:off x="4225575" y="152400"/>
            <a:ext cx="4766024" cy="3428619"/>
          </a:xfrm>
          <a:prstGeom prst="rect">
            <a:avLst/>
          </a:prstGeom>
          <a:noFill/>
          <a:ln>
            <a:noFill/>
          </a:ln>
        </p:spPr>
      </p:pic>
      <p:pic>
        <p:nvPicPr>
          <p:cNvPr id="177" name="Google Shape;177;p31"/>
          <p:cNvPicPr preferRelativeResize="0"/>
          <p:nvPr/>
        </p:nvPicPr>
        <p:blipFill>
          <a:blip r:embed="rId5">
            <a:alphaModFix/>
          </a:blip>
          <a:stretch>
            <a:fillRect/>
          </a:stretch>
        </p:blipFill>
        <p:spPr>
          <a:xfrm>
            <a:off x="2183372" y="2907222"/>
            <a:ext cx="4330525" cy="1849575"/>
          </a:xfrm>
          <a:prstGeom prst="rect">
            <a:avLst/>
          </a:prstGeom>
          <a:noFill/>
          <a:ln>
            <a:noFill/>
          </a:ln>
        </p:spPr>
      </p:pic>
      <p:pic>
        <p:nvPicPr>
          <p:cNvPr id="178" name="Google Shape;178;p31"/>
          <p:cNvPicPr preferRelativeResize="0"/>
          <p:nvPr/>
        </p:nvPicPr>
        <p:blipFill>
          <a:blip r:embed="rId6">
            <a:alphaModFix/>
          </a:blip>
          <a:stretch>
            <a:fillRect/>
          </a:stretch>
        </p:blipFill>
        <p:spPr>
          <a:xfrm>
            <a:off x="416475" y="3843475"/>
            <a:ext cx="2704399" cy="2704399"/>
          </a:xfrm>
          <a:prstGeom prst="rect">
            <a:avLst/>
          </a:prstGeom>
          <a:noFill/>
          <a:ln>
            <a:noFill/>
          </a:ln>
        </p:spPr>
      </p:pic>
      <p:pic>
        <p:nvPicPr>
          <p:cNvPr id="179" name="Google Shape;179;p31"/>
          <p:cNvPicPr preferRelativeResize="0"/>
          <p:nvPr/>
        </p:nvPicPr>
        <p:blipFill>
          <a:blip r:embed="rId7">
            <a:alphaModFix/>
          </a:blip>
          <a:stretch>
            <a:fillRect/>
          </a:stretch>
        </p:blipFill>
        <p:spPr>
          <a:xfrm>
            <a:off x="3382449" y="4625972"/>
            <a:ext cx="2560273" cy="19219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Science Olympiad?</a:t>
            </a:r>
            <a:endParaRPr/>
          </a:p>
        </p:txBody>
      </p:sp>
      <p:sp>
        <p:nvSpPr>
          <p:cNvPr id="66" name="Google Shape;66;p14"/>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Link to Oregon’s Website</a:t>
            </a:r>
            <a:endParaRPr>
              <a:solidFill>
                <a:srgbClr val="38761D"/>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rPr lang="en" u="sng">
                <a:solidFill>
                  <a:schemeClr val="hlink"/>
                </a:solidFill>
                <a:hlinkClick r:id="rId4"/>
              </a:rPr>
              <a:t>Link to National Organization Website</a:t>
            </a:r>
            <a:endParaRPr>
              <a:solidFill>
                <a:srgbClr val="38761D"/>
              </a:solidFill>
            </a:endParaRPr>
          </a:p>
        </p:txBody>
      </p:sp>
      <p:sp>
        <p:nvSpPr>
          <p:cNvPr id="67" name="Google Shape;67;p14"/>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Science Olympiad is a national program that develops a variety of tournament events in science &amp; engineering.  They also help plan the national tournament.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Oregon Science Olympiad is the state organization that organizes MS and HS teams and prepares the state tournament.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500"/>
              <a:t>Which knowledge events are your students most interested in?</a:t>
            </a:r>
            <a:endParaRPr i="1" sz="3500"/>
          </a:p>
          <a:p>
            <a:pPr indent="0" lvl="0" marL="0" rtl="0" algn="l">
              <a:spcBef>
                <a:spcPts val="0"/>
              </a:spcBef>
              <a:spcAft>
                <a:spcPts val="0"/>
              </a:spcAft>
              <a:buNone/>
            </a:pPr>
            <a:r>
              <a:t/>
            </a:r>
            <a:endParaRPr i="1" sz="3500"/>
          </a:p>
          <a:p>
            <a:pPr indent="0" lvl="0" marL="0" rtl="0" algn="l">
              <a:spcBef>
                <a:spcPts val="0"/>
              </a:spcBef>
              <a:spcAft>
                <a:spcPts val="0"/>
              </a:spcAft>
              <a:buNone/>
            </a:pPr>
            <a:r>
              <a:rPr i="1" lang="en" sz="3500"/>
              <a:t>Which seem the most confusing and/or logistically challenging?</a:t>
            </a:r>
            <a:endParaRPr i="1" sz="3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557425" y="568925"/>
            <a:ext cx="7956000" cy="5562600"/>
          </a:xfrm>
          <a:prstGeom prst="rect">
            <a:avLst/>
          </a:prstGeom>
          <a:solidFill>
            <a:srgbClr val="38761D"/>
          </a:solidFill>
        </p:spPr>
        <p:txBody>
          <a:bodyPr anchorCtr="0" anchor="ctr" bIns="91425" lIns="91425" spcFirstLastPara="1" rIns="91425" wrap="square" tIns="91425">
            <a:noAutofit/>
          </a:bodyPr>
          <a:lstStyle/>
          <a:p>
            <a:pPr indent="0" lvl="0" marL="0" rtl="0" algn="l">
              <a:spcBef>
                <a:spcPts val="0"/>
              </a:spcBef>
              <a:spcAft>
                <a:spcPts val="0"/>
              </a:spcAft>
              <a:buNone/>
            </a:pPr>
            <a:r>
              <a:rPr lang="en"/>
              <a:t>Science Olympiad Season</a:t>
            </a:r>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a:solidFill>
                  <a:schemeClr val="dk2"/>
                </a:solidFill>
              </a:rPr>
              <a:t>Here is a Timeline Typical of Many Teams</a:t>
            </a:r>
            <a:r>
              <a:rPr lang="en">
                <a:solidFill>
                  <a:schemeClr val="dk2"/>
                </a:solidFill>
              </a:rPr>
              <a:t>: </a:t>
            </a:r>
            <a:endParaRPr>
              <a:solidFill>
                <a:schemeClr val="dk2"/>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graphicFrame>
        <p:nvGraphicFramePr>
          <p:cNvPr id="73" name="Google Shape;73;p15"/>
          <p:cNvGraphicFramePr/>
          <p:nvPr/>
        </p:nvGraphicFramePr>
        <p:xfrm>
          <a:off x="332500" y="4039610"/>
          <a:ext cx="3000000" cy="3000000"/>
        </p:xfrm>
        <a:graphic>
          <a:graphicData uri="http://schemas.openxmlformats.org/drawingml/2006/table">
            <a:tbl>
              <a:tblPr>
                <a:noFill/>
                <a:tableStyleId>{26833BCC-B459-4B16-835A-24ED8975F4BA}</a:tableStyleId>
              </a:tblPr>
              <a:tblGrid>
                <a:gridCol w="1198950"/>
                <a:gridCol w="1198950"/>
                <a:gridCol w="1198950"/>
                <a:gridCol w="1198950"/>
                <a:gridCol w="1198950"/>
                <a:gridCol w="1198950"/>
                <a:gridCol w="1198950"/>
              </a:tblGrid>
              <a:tr h="534450">
                <a:tc>
                  <a:txBody>
                    <a:bodyPr/>
                    <a:lstStyle/>
                    <a:p>
                      <a:pPr indent="0" lvl="0" marL="0" rtl="0" algn="l">
                        <a:spcBef>
                          <a:spcPts val="0"/>
                        </a:spcBef>
                        <a:spcAft>
                          <a:spcPts val="0"/>
                        </a:spcAft>
                        <a:buNone/>
                      </a:pPr>
                      <a:r>
                        <a:rPr lang="en"/>
                        <a:t>September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October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November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December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January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February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March - April</a:t>
                      </a:r>
                      <a:endParaRPr/>
                    </a:p>
                  </a:txBody>
                  <a:tcPr marT="91425" marB="91425" marR="91425" marL="91425">
                    <a:solidFill>
                      <a:schemeClr val="lt1"/>
                    </a:solidFill>
                  </a:tcPr>
                </a:tc>
              </a:tr>
              <a:tr h="1319450">
                <a:tc>
                  <a:txBody>
                    <a:bodyPr/>
                    <a:lstStyle/>
                    <a:p>
                      <a:pPr indent="0" lvl="0" marL="0" rtl="0" algn="l">
                        <a:spcBef>
                          <a:spcPts val="0"/>
                        </a:spcBef>
                        <a:spcAft>
                          <a:spcPts val="0"/>
                        </a:spcAft>
                        <a:buNone/>
                      </a:pPr>
                      <a:r>
                        <a:rPr lang="en"/>
                        <a:t>Decide to have a team</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Recruit students, volunteers, coaches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Organize team; decide events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Have students able to work over break</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National Invitational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Oregon SO Registration Deadline</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Practice tests, including trials for build events</a:t>
                      </a:r>
                      <a:endParaRPr/>
                    </a:p>
                    <a:p>
                      <a:pPr indent="0" lvl="0" marL="0" rtl="0" algn="l">
                        <a:spcBef>
                          <a:spcPts val="0"/>
                        </a:spcBef>
                        <a:spcAft>
                          <a:spcPts val="0"/>
                        </a:spcAft>
                        <a:buNone/>
                      </a:pPr>
                      <a:r>
                        <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Tournament itself</a:t>
                      </a:r>
                      <a:endParaRPr/>
                    </a:p>
                  </a:txBody>
                  <a:tcPr marT="91425" marB="91425" marR="91425" marL="91425">
                    <a:solidFill>
                      <a:schemeClr val="lt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Where are you on this timeline?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What obstacles do you face right now?</a:t>
            </a:r>
            <a:endParaRPr i="1"/>
          </a:p>
        </p:txBody>
      </p:sp>
      <p:graphicFrame>
        <p:nvGraphicFramePr>
          <p:cNvPr id="79" name="Google Shape;79;p16"/>
          <p:cNvGraphicFramePr/>
          <p:nvPr/>
        </p:nvGraphicFramePr>
        <p:xfrm>
          <a:off x="375675" y="3599935"/>
          <a:ext cx="3000000" cy="3000000"/>
        </p:xfrm>
        <a:graphic>
          <a:graphicData uri="http://schemas.openxmlformats.org/drawingml/2006/table">
            <a:tbl>
              <a:tblPr>
                <a:noFill/>
                <a:tableStyleId>{26833BCC-B459-4B16-835A-24ED8975F4BA}</a:tableStyleId>
              </a:tblPr>
              <a:tblGrid>
                <a:gridCol w="1198950"/>
                <a:gridCol w="1198950"/>
                <a:gridCol w="1198950"/>
                <a:gridCol w="1198950"/>
                <a:gridCol w="1198950"/>
                <a:gridCol w="1198950"/>
                <a:gridCol w="1198950"/>
              </a:tblGrid>
              <a:tr h="534450">
                <a:tc>
                  <a:txBody>
                    <a:bodyPr/>
                    <a:lstStyle/>
                    <a:p>
                      <a:pPr indent="0" lvl="0" marL="0" rtl="0" algn="l">
                        <a:spcBef>
                          <a:spcPts val="0"/>
                        </a:spcBef>
                        <a:spcAft>
                          <a:spcPts val="0"/>
                        </a:spcAft>
                        <a:buNone/>
                      </a:pPr>
                      <a:r>
                        <a:rPr lang="en"/>
                        <a:t>September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October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November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December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January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February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March - April</a:t>
                      </a:r>
                      <a:endParaRPr/>
                    </a:p>
                  </a:txBody>
                  <a:tcPr marT="91425" marB="91425" marR="91425" marL="91425">
                    <a:solidFill>
                      <a:schemeClr val="lt1"/>
                    </a:solidFill>
                  </a:tcPr>
                </a:tc>
              </a:tr>
              <a:tr h="1319450">
                <a:tc>
                  <a:txBody>
                    <a:bodyPr/>
                    <a:lstStyle/>
                    <a:p>
                      <a:pPr indent="0" lvl="0" marL="0" rtl="0" algn="l">
                        <a:spcBef>
                          <a:spcPts val="0"/>
                        </a:spcBef>
                        <a:spcAft>
                          <a:spcPts val="0"/>
                        </a:spcAft>
                        <a:buNone/>
                      </a:pPr>
                      <a:r>
                        <a:rPr lang="en"/>
                        <a:t>Decide to have a team</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Recruit students, volunteers, coaches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Organize team; decide events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Have students able to work over break</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National Invitational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Oregon SO Registration Deadline</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Practice tests, including trials for build events</a:t>
                      </a:r>
                      <a:endParaRPr/>
                    </a:p>
                    <a:p>
                      <a:pPr indent="0" lvl="0" marL="0" rtl="0" algn="l">
                        <a:spcBef>
                          <a:spcPts val="0"/>
                        </a:spcBef>
                        <a:spcAft>
                          <a:spcPts val="0"/>
                        </a:spcAft>
                        <a:buNone/>
                      </a:pPr>
                      <a:r>
                        <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Tournament itself</a:t>
                      </a:r>
                      <a:endParaRPr/>
                    </a:p>
                  </a:txBody>
                  <a:tcPr marT="91425" marB="91425" marR="91425" marL="91425">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Role of the Coach</a:t>
            </a:r>
            <a:endParaRPr/>
          </a:p>
        </p:txBody>
      </p:sp>
      <p:sp>
        <p:nvSpPr>
          <p:cNvPr id="85" name="Google Shape;85;p17"/>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38761D"/>
                </a:solidFill>
              </a:rPr>
              <a:t>Should be a faculty </a:t>
            </a:r>
            <a:r>
              <a:rPr b="1" lang="en">
                <a:solidFill>
                  <a:srgbClr val="38761D"/>
                </a:solidFill>
              </a:rPr>
              <a:t>member at student’s school (because of student privacy / medical needs)</a:t>
            </a:r>
            <a:endParaRPr b="1">
              <a:solidFill>
                <a:srgbClr val="38761D"/>
              </a:solidFill>
            </a:endParaRPr>
          </a:p>
          <a:p>
            <a:pPr indent="0" lvl="0" marL="0" rtl="0" algn="ctr">
              <a:spcBef>
                <a:spcPts val="0"/>
              </a:spcBef>
              <a:spcAft>
                <a:spcPts val="0"/>
              </a:spcAft>
              <a:buNone/>
            </a:pPr>
            <a:r>
              <a:t/>
            </a:r>
            <a:endParaRPr b="1">
              <a:solidFill>
                <a:srgbClr val="38761D"/>
              </a:solidFill>
            </a:endParaRPr>
          </a:p>
          <a:p>
            <a:pPr indent="0" lvl="0" marL="0" rtl="0" algn="ctr">
              <a:spcBef>
                <a:spcPts val="0"/>
              </a:spcBef>
              <a:spcAft>
                <a:spcPts val="0"/>
              </a:spcAft>
              <a:buNone/>
            </a:pPr>
            <a:r>
              <a:rPr b="1" lang="en">
                <a:solidFill>
                  <a:srgbClr val="38761D"/>
                </a:solidFill>
              </a:rPr>
              <a:t>A parent or parents can be assistant coach(es)</a:t>
            </a:r>
            <a:endParaRPr b="1">
              <a:solidFill>
                <a:srgbClr val="38761D"/>
              </a:solidFill>
            </a:endParaRPr>
          </a:p>
        </p:txBody>
      </p:sp>
      <p:sp>
        <p:nvSpPr>
          <p:cNvPr id="86" name="Google Shape;86;p17"/>
          <p:cNvSpPr txBox="1"/>
          <p:nvPr>
            <p:ph idx="2" type="body"/>
          </p:nvPr>
        </p:nvSpPr>
        <p:spPr>
          <a:xfrm>
            <a:off x="4939500" y="422300"/>
            <a:ext cx="3837000" cy="5776800"/>
          </a:xfrm>
          <a:prstGeom prst="rect">
            <a:avLst/>
          </a:prstGeom>
        </p:spPr>
        <p:txBody>
          <a:bodyPr anchorCtr="0" anchor="ctr" bIns="91425" lIns="91425" spcFirstLastPara="1" rIns="91425" wrap="square" tIns="91425">
            <a:noAutofit/>
          </a:bodyPr>
          <a:lstStyle/>
          <a:p>
            <a:pPr indent="-381000" lvl="0" marL="457200" rtl="0" algn="l">
              <a:lnSpc>
                <a:spcPct val="100000"/>
              </a:lnSpc>
              <a:spcBef>
                <a:spcPts val="0"/>
              </a:spcBef>
              <a:spcAft>
                <a:spcPts val="0"/>
              </a:spcAft>
              <a:buClr>
                <a:schemeClr val="lt1"/>
              </a:buClr>
              <a:buSzPts val="2400"/>
              <a:buFont typeface="Source Sans Pro"/>
              <a:buChar char="●"/>
            </a:pPr>
            <a:r>
              <a:rPr lang="en">
                <a:latin typeface="Source Sans Pro"/>
                <a:ea typeface="Source Sans Pro"/>
                <a:cs typeface="Source Sans Pro"/>
                <a:sym typeface="Source Sans Pro"/>
              </a:rPr>
              <a:t>Help students obtain the money listed in their budget </a:t>
            </a:r>
            <a:endParaRPr>
              <a:latin typeface="Source Sans Pro"/>
              <a:ea typeface="Source Sans Pro"/>
              <a:cs typeface="Source Sans Pro"/>
              <a:sym typeface="Source Sans Pro"/>
            </a:endParaRPr>
          </a:p>
          <a:p>
            <a:pPr indent="-381000" lvl="0" marL="457200" rtl="0" algn="l">
              <a:lnSpc>
                <a:spcPct val="100000"/>
              </a:lnSpc>
              <a:spcBef>
                <a:spcPts val="0"/>
              </a:spcBef>
              <a:spcAft>
                <a:spcPts val="0"/>
              </a:spcAft>
              <a:buClr>
                <a:schemeClr val="lt1"/>
              </a:buClr>
              <a:buSzPts val="2400"/>
              <a:buFont typeface="Source Sans Pro"/>
              <a:buChar char="●"/>
            </a:pPr>
            <a:r>
              <a:rPr lang="en">
                <a:latin typeface="Source Sans Pro"/>
                <a:ea typeface="Source Sans Pro"/>
                <a:cs typeface="Source Sans Pro"/>
                <a:sym typeface="Source Sans Pro"/>
              </a:rPr>
              <a:t>Help students acquire practice space and materials</a:t>
            </a:r>
            <a:endParaRPr>
              <a:latin typeface="Source Sans Pro"/>
              <a:ea typeface="Source Sans Pro"/>
              <a:cs typeface="Source Sans Pro"/>
              <a:sym typeface="Source Sans Pro"/>
            </a:endParaRPr>
          </a:p>
          <a:p>
            <a:pPr indent="-317500" lvl="0" marL="457200" rtl="0" algn="l">
              <a:lnSpc>
                <a:spcPct val="100000"/>
              </a:lnSpc>
              <a:spcBef>
                <a:spcPts val="0"/>
              </a:spcBef>
              <a:spcAft>
                <a:spcPts val="0"/>
              </a:spcAft>
              <a:buClr>
                <a:schemeClr val="dk2"/>
              </a:buClr>
              <a:buSzPts val="1400"/>
              <a:buFont typeface="Source Sans Pro"/>
              <a:buChar char="●"/>
            </a:pPr>
            <a:r>
              <a:rPr lang="en">
                <a:latin typeface="Source Sans Pro"/>
                <a:ea typeface="Source Sans Pro"/>
                <a:cs typeface="Source Sans Pro"/>
                <a:sym typeface="Source Sans Pro"/>
              </a:rPr>
              <a:t>Fill out tournament paperwork</a:t>
            </a:r>
            <a:endParaRPr>
              <a:latin typeface="Source Sans Pro"/>
              <a:ea typeface="Source Sans Pro"/>
              <a:cs typeface="Source Sans Pro"/>
              <a:sym typeface="Source Sans Pro"/>
            </a:endParaRPr>
          </a:p>
          <a:p>
            <a:pPr indent="-381000" lvl="0" marL="457200" rtl="0" algn="l">
              <a:lnSpc>
                <a:spcPct val="100000"/>
              </a:lnSpc>
              <a:spcBef>
                <a:spcPts val="0"/>
              </a:spcBef>
              <a:spcAft>
                <a:spcPts val="0"/>
              </a:spcAft>
              <a:buClr>
                <a:schemeClr val="lt1"/>
              </a:buClr>
              <a:buSzPts val="2400"/>
              <a:buFont typeface="Source Sans Pro"/>
              <a:buChar char="●"/>
            </a:pPr>
            <a:r>
              <a:rPr lang="en">
                <a:latin typeface="Source Sans Pro"/>
                <a:ea typeface="Source Sans Pro"/>
                <a:cs typeface="Source Sans Pro"/>
                <a:sym typeface="Source Sans Pro"/>
              </a:rPr>
              <a:t>Assist team captains with coordinating necessary forms</a:t>
            </a:r>
            <a:endParaRPr>
              <a:latin typeface="Source Sans Pro"/>
              <a:ea typeface="Source Sans Pro"/>
              <a:cs typeface="Source Sans Pro"/>
              <a:sym typeface="Source Sans Pro"/>
            </a:endParaRPr>
          </a:p>
          <a:p>
            <a:pPr indent="-317500" lvl="0" marL="457200" rtl="0" algn="l">
              <a:lnSpc>
                <a:spcPct val="100000"/>
              </a:lnSpc>
              <a:spcBef>
                <a:spcPts val="0"/>
              </a:spcBef>
              <a:spcAft>
                <a:spcPts val="0"/>
              </a:spcAft>
              <a:buClr>
                <a:schemeClr val="dk2"/>
              </a:buClr>
              <a:buSzPts val="1400"/>
              <a:buFont typeface="Source Sans Pro"/>
              <a:buChar char="●"/>
            </a:pPr>
            <a:r>
              <a:rPr lang="en">
                <a:latin typeface="Source Sans Pro"/>
                <a:ea typeface="Source Sans Pro"/>
                <a:cs typeface="Source Sans Pro"/>
                <a:sym typeface="Source Sans Pro"/>
              </a:rPr>
              <a:t>Provide supervision and food at  tournament</a:t>
            </a:r>
            <a:endParaRPr>
              <a:latin typeface="Source Sans Pro"/>
              <a:ea typeface="Source Sans Pro"/>
              <a:cs typeface="Source Sans Pro"/>
              <a:sym typeface="Source Sans Pro"/>
            </a:endParaRPr>
          </a:p>
          <a:p>
            <a:pPr indent="-381000" lvl="0" marL="457200" rtl="0" algn="l">
              <a:lnSpc>
                <a:spcPct val="100000"/>
              </a:lnSpc>
              <a:spcBef>
                <a:spcPts val="0"/>
              </a:spcBef>
              <a:spcAft>
                <a:spcPts val="0"/>
              </a:spcAft>
              <a:buClr>
                <a:schemeClr val="lt1"/>
              </a:buClr>
              <a:buSzPts val="2400"/>
              <a:buFont typeface="Source Sans Pro"/>
              <a:buChar char="●"/>
            </a:pPr>
            <a:r>
              <a:rPr lang="en">
                <a:latin typeface="Source Sans Pro"/>
                <a:ea typeface="Source Sans Pro"/>
                <a:cs typeface="Source Sans Pro"/>
                <a:sym typeface="Source Sans Pro"/>
              </a:rPr>
              <a:t>Leave most roles to students</a:t>
            </a:r>
            <a:endParaRPr>
              <a:latin typeface="Source Sans Pro"/>
              <a:ea typeface="Source Sans Pro"/>
              <a:cs typeface="Source Sans Pro"/>
              <a:sym typeface="Source Sans Pro"/>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Role of the Team Captain</a:t>
            </a:r>
            <a:endParaRPr/>
          </a:p>
        </p:txBody>
      </p:sp>
      <p:sp>
        <p:nvSpPr>
          <p:cNvPr id="92" name="Google Shape;92;p18"/>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SO Student Advice</a:t>
            </a:r>
            <a:endParaRPr>
              <a:solidFill>
                <a:srgbClr val="38761D"/>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rPr lang="en" u="sng">
                <a:solidFill>
                  <a:schemeClr val="hlink"/>
                </a:solidFill>
                <a:hlinkClick r:id="rId4"/>
              </a:rPr>
              <a:t>Student Discord</a:t>
            </a:r>
            <a:endParaRPr>
              <a:solidFill>
                <a:srgbClr val="38761D"/>
              </a:solidFill>
            </a:endParaRPr>
          </a:p>
        </p:txBody>
      </p:sp>
      <p:sp>
        <p:nvSpPr>
          <p:cNvPr id="93" name="Google Shape;93;p18"/>
          <p:cNvSpPr txBox="1"/>
          <p:nvPr>
            <p:ph idx="2" type="body"/>
          </p:nvPr>
        </p:nvSpPr>
        <p:spPr>
          <a:xfrm>
            <a:off x="4731300" y="965600"/>
            <a:ext cx="4221300" cy="5453100"/>
          </a:xfrm>
          <a:prstGeom prst="rect">
            <a:avLst/>
          </a:prstGeom>
        </p:spPr>
        <p:txBody>
          <a:bodyPr anchorCtr="0" anchor="ctr" bIns="91425" lIns="91425" spcFirstLastPara="1" rIns="91425" wrap="square" tIns="91425">
            <a:noAutofit/>
          </a:bodyPr>
          <a:lstStyle/>
          <a:p>
            <a:pPr indent="-361950" lvl="0" marL="457200" rtl="0" algn="l">
              <a:lnSpc>
                <a:spcPct val="100000"/>
              </a:lnSpc>
              <a:spcBef>
                <a:spcPts val="0"/>
              </a:spcBef>
              <a:spcAft>
                <a:spcPts val="0"/>
              </a:spcAft>
              <a:buClr>
                <a:schemeClr val="lt1"/>
              </a:buClr>
              <a:buSzPts val="2100"/>
              <a:buFont typeface="Source Sans Pro"/>
              <a:buChar char="●"/>
            </a:pPr>
            <a:r>
              <a:rPr lang="en" sz="2100"/>
              <a:t>Talk to classmates at the beginning of the season regarding what Scioly is and time commitment</a:t>
            </a:r>
            <a:endParaRPr sz="2100"/>
          </a:p>
          <a:p>
            <a:pPr indent="-361950" lvl="0" marL="457200" rtl="0" algn="l">
              <a:lnSpc>
                <a:spcPct val="100000"/>
              </a:lnSpc>
              <a:spcBef>
                <a:spcPts val="0"/>
              </a:spcBef>
              <a:spcAft>
                <a:spcPts val="0"/>
              </a:spcAft>
              <a:buClr>
                <a:schemeClr val="lt1"/>
              </a:buClr>
              <a:buSzPts val="2100"/>
              <a:buFont typeface="Source Sans Pro"/>
              <a:buChar char="●"/>
            </a:pPr>
            <a:r>
              <a:rPr lang="en" sz="2100"/>
              <a:t>Decides teammates for upcoming season (through tryout results, prior STEM experience, etc.)</a:t>
            </a:r>
            <a:endParaRPr sz="2100"/>
          </a:p>
          <a:p>
            <a:pPr indent="-361950" lvl="0" marL="457200" rtl="0" algn="l">
              <a:lnSpc>
                <a:spcPct val="100000"/>
              </a:lnSpc>
              <a:spcBef>
                <a:spcPts val="0"/>
              </a:spcBef>
              <a:spcAft>
                <a:spcPts val="0"/>
              </a:spcAft>
              <a:buClr>
                <a:schemeClr val="lt1"/>
              </a:buClr>
              <a:buSzPts val="2100"/>
              <a:buFont typeface="Source Sans Pro"/>
              <a:buChar char="●"/>
            </a:pPr>
            <a:r>
              <a:rPr lang="en" sz="2100"/>
              <a:t>Organize weekly meetings for studying &amp; building</a:t>
            </a:r>
            <a:endParaRPr sz="2100"/>
          </a:p>
          <a:p>
            <a:pPr indent="-361950" lvl="0" marL="457200" rtl="0" algn="l">
              <a:lnSpc>
                <a:spcPct val="100000"/>
              </a:lnSpc>
              <a:spcBef>
                <a:spcPts val="0"/>
              </a:spcBef>
              <a:spcAft>
                <a:spcPts val="0"/>
              </a:spcAft>
              <a:buClr>
                <a:schemeClr val="lt1"/>
              </a:buClr>
              <a:buSzPts val="2100"/>
              <a:buFont typeface="Source Sans Pro"/>
              <a:buChar char="●"/>
            </a:pPr>
            <a:r>
              <a:rPr lang="en" sz="2100"/>
              <a:t>Play key role in organizing events of teammates</a:t>
            </a:r>
            <a:endParaRPr sz="2100"/>
          </a:p>
          <a:p>
            <a:pPr indent="-361950" lvl="0" marL="457200" rtl="0" algn="l">
              <a:lnSpc>
                <a:spcPct val="100000"/>
              </a:lnSpc>
              <a:spcBef>
                <a:spcPts val="0"/>
              </a:spcBef>
              <a:spcAft>
                <a:spcPts val="0"/>
              </a:spcAft>
              <a:buClr>
                <a:schemeClr val="lt1"/>
              </a:buClr>
              <a:buSzPts val="2100"/>
              <a:buFont typeface="Source Sans Pro"/>
              <a:buChar char="●"/>
            </a:pPr>
            <a:r>
              <a:rPr lang="en" sz="2100"/>
              <a:t>Work with build event teammates to create a budget</a:t>
            </a:r>
            <a:endParaRPr sz="2100"/>
          </a:p>
          <a:p>
            <a:pPr indent="-361950" lvl="0" marL="457200" rtl="0" algn="l">
              <a:lnSpc>
                <a:spcPct val="100000"/>
              </a:lnSpc>
              <a:spcBef>
                <a:spcPts val="0"/>
              </a:spcBef>
              <a:spcAft>
                <a:spcPts val="0"/>
              </a:spcAft>
              <a:buClr>
                <a:schemeClr val="lt1"/>
              </a:buClr>
              <a:buSzPts val="2100"/>
              <a:buFont typeface="Source Sans Pro"/>
              <a:buChar char="●"/>
            </a:pPr>
            <a:r>
              <a:rPr lang="en" sz="2100"/>
              <a:t>Determine methods to obtain the money necessary (work with coach/mentor)</a:t>
            </a:r>
            <a:endParaRPr sz="2100"/>
          </a:p>
          <a:p>
            <a:pPr indent="-361950" lvl="0" marL="457200" rtl="0" algn="l">
              <a:lnSpc>
                <a:spcPct val="100000"/>
              </a:lnSpc>
              <a:spcBef>
                <a:spcPts val="0"/>
              </a:spcBef>
              <a:spcAft>
                <a:spcPts val="0"/>
              </a:spcAft>
              <a:buClr>
                <a:schemeClr val="lt1"/>
              </a:buClr>
              <a:buSzPts val="2100"/>
              <a:buFont typeface="Source Sans Pro"/>
              <a:buChar char="●"/>
            </a:pPr>
            <a:r>
              <a:rPr lang="en" sz="2100"/>
              <a:t>Help coach coordinate team for tournament</a:t>
            </a:r>
            <a:endParaRPr sz="2100"/>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557425" y="568925"/>
            <a:ext cx="7956000" cy="5562600"/>
          </a:xfrm>
          <a:prstGeom prst="rect">
            <a:avLst/>
          </a:prstGeom>
          <a:solidFill>
            <a:srgbClr val="38761D"/>
          </a:solidFill>
        </p:spPr>
        <p:txBody>
          <a:bodyPr anchorCtr="0" anchor="ctr" bIns="91425" lIns="91425" spcFirstLastPara="1" rIns="91425" wrap="square" tIns="91425">
            <a:noAutofit/>
          </a:bodyPr>
          <a:lstStyle/>
          <a:p>
            <a:pPr indent="0" lvl="0" marL="0" rtl="0" algn="l">
              <a:spcBef>
                <a:spcPts val="0"/>
              </a:spcBef>
              <a:spcAft>
                <a:spcPts val="0"/>
              </a:spcAft>
              <a:buNone/>
            </a:pPr>
            <a:r>
              <a:rPr lang="en"/>
              <a:t>Team Members</a:t>
            </a:r>
            <a:endParaRPr sz="2000"/>
          </a:p>
          <a:p>
            <a:pPr indent="0" lvl="0" marL="0" rtl="0" algn="l">
              <a:spcBef>
                <a:spcPts val="0"/>
              </a:spcBef>
              <a:spcAft>
                <a:spcPts val="0"/>
              </a:spcAft>
              <a:buNone/>
            </a:pPr>
            <a:r>
              <a:rPr lang="en">
                <a:solidFill>
                  <a:schemeClr val="dk2"/>
                </a:solidFill>
              </a:rPr>
              <a:t>B Division = Middle School</a:t>
            </a:r>
            <a:endParaRPr>
              <a:solidFill>
                <a:schemeClr val="dk2"/>
              </a:solidFill>
            </a:endParaRPr>
          </a:p>
          <a:p>
            <a:pPr indent="0" lvl="0" marL="0" rtl="0" algn="l">
              <a:spcBef>
                <a:spcPts val="0"/>
              </a:spcBef>
              <a:spcAft>
                <a:spcPts val="0"/>
              </a:spcAft>
              <a:buNone/>
            </a:pPr>
            <a:r>
              <a:rPr lang="en">
                <a:solidFill>
                  <a:schemeClr val="dk2"/>
                </a:solidFill>
              </a:rPr>
              <a:t>C Division = High School</a:t>
            </a:r>
            <a:endParaRPr>
              <a:solidFill>
                <a:schemeClr val="dk2"/>
              </a:solidFill>
            </a:endParaRPr>
          </a:p>
          <a:p>
            <a:pPr indent="-450850" lvl="0" marL="457200" rtl="0" algn="l">
              <a:spcBef>
                <a:spcPts val="0"/>
              </a:spcBef>
              <a:spcAft>
                <a:spcPts val="0"/>
              </a:spcAft>
              <a:buClr>
                <a:srgbClr val="FFFFFF"/>
              </a:buClr>
              <a:buSzPts val="3500"/>
              <a:buChar char="●"/>
            </a:pPr>
            <a:r>
              <a:rPr lang="en" sz="3500">
                <a:solidFill>
                  <a:srgbClr val="FFFFFF"/>
                </a:solidFill>
              </a:rPr>
              <a:t>1-15 students from same school</a:t>
            </a:r>
            <a:endParaRPr sz="3500">
              <a:solidFill>
                <a:srgbClr val="FFFFFF"/>
              </a:solidFill>
            </a:endParaRPr>
          </a:p>
          <a:p>
            <a:pPr indent="-450850" lvl="0" marL="457200" rtl="0" algn="l">
              <a:spcBef>
                <a:spcPts val="0"/>
              </a:spcBef>
              <a:spcAft>
                <a:spcPts val="0"/>
              </a:spcAft>
              <a:buClr>
                <a:srgbClr val="FFFFFF"/>
              </a:buClr>
              <a:buSzPts val="3500"/>
              <a:buChar char="●"/>
            </a:pPr>
            <a:r>
              <a:rPr lang="en" sz="3500">
                <a:solidFill>
                  <a:srgbClr val="FFFFFF"/>
                </a:solidFill>
              </a:rPr>
              <a:t>Special rules from national organization linked here</a:t>
            </a:r>
            <a:endParaRPr sz="3500">
              <a:solidFill>
                <a:srgbClr val="FFFFFF"/>
              </a:solidFill>
            </a:endParaRPr>
          </a:p>
          <a:p>
            <a:pPr indent="-450850" lvl="0" marL="457200" rtl="0" algn="l">
              <a:spcBef>
                <a:spcPts val="0"/>
              </a:spcBef>
              <a:spcAft>
                <a:spcPts val="0"/>
              </a:spcAft>
              <a:buClr>
                <a:srgbClr val="FFFFFF"/>
              </a:buClr>
              <a:buSzPts val="3500"/>
              <a:buChar char="●"/>
            </a:pPr>
            <a:r>
              <a:rPr lang="en" sz="3500">
                <a:solidFill>
                  <a:srgbClr val="FFFFFF"/>
                </a:solidFill>
              </a:rPr>
              <a:t>You do not have to have membership finalized before registration</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Good Ideas at Practices</a:t>
            </a:r>
            <a:endParaRPr/>
          </a:p>
        </p:txBody>
      </p:sp>
      <p:sp>
        <p:nvSpPr>
          <p:cNvPr id="104" name="Google Shape;104;p20"/>
          <p:cNvSpPr txBox="1"/>
          <p:nvPr>
            <p:ph idx="2" type="body"/>
          </p:nvPr>
        </p:nvSpPr>
        <p:spPr>
          <a:xfrm>
            <a:off x="369600" y="2860275"/>
            <a:ext cx="3837000" cy="492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5"/>
                </a:solidFill>
              </a:rPr>
              <a:t>Consider:</a:t>
            </a:r>
            <a:endParaRPr sz="1800">
              <a:solidFill>
                <a:schemeClr val="dk2"/>
              </a:solidFill>
            </a:endParaRPr>
          </a:p>
          <a:p>
            <a:pPr indent="-349250" lvl="0" marL="457200" rtl="0" algn="l">
              <a:spcBef>
                <a:spcPts val="1200"/>
              </a:spcBef>
              <a:spcAft>
                <a:spcPts val="0"/>
              </a:spcAft>
              <a:buClr>
                <a:schemeClr val="dk2"/>
              </a:buClr>
              <a:buSzPts val="1900"/>
              <a:buChar char="❖"/>
            </a:pPr>
            <a:r>
              <a:rPr lang="en" sz="1900">
                <a:solidFill>
                  <a:schemeClr val="dk2"/>
                </a:solidFill>
              </a:rPr>
              <a:t>Having smaller groups of students meet (eg, those doing lab events)</a:t>
            </a:r>
            <a:endParaRPr sz="1900">
              <a:solidFill>
                <a:schemeClr val="dk2"/>
              </a:solidFill>
            </a:endParaRPr>
          </a:p>
          <a:p>
            <a:pPr indent="-349250" lvl="0" marL="457200" rtl="0" algn="l">
              <a:spcBef>
                <a:spcPts val="0"/>
              </a:spcBef>
              <a:spcAft>
                <a:spcPts val="0"/>
              </a:spcAft>
              <a:buClr>
                <a:schemeClr val="dk2"/>
              </a:buClr>
              <a:buSzPts val="1900"/>
              <a:buChar char="❖"/>
            </a:pPr>
            <a:r>
              <a:rPr lang="en" sz="1900">
                <a:solidFill>
                  <a:schemeClr val="dk2"/>
                </a:solidFill>
              </a:rPr>
              <a:t>Asking for community locations vs. only at schools</a:t>
            </a:r>
            <a:endParaRPr sz="1900">
              <a:solidFill>
                <a:schemeClr val="dk2"/>
              </a:solidFill>
            </a:endParaRPr>
          </a:p>
          <a:p>
            <a:pPr indent="-349250" lvl="0" marL="457200" rtl="0" algn="l">
              <a:spcBef>
                <a:spcPts val="0"/>
              </a:spcBef>
              <a:spcAft>
                <a:spcPts val="0"/>
              </a:spcAft>
              <a:buClr>
                <a:schemeClr val="dk2"/>
              </a:buClr>
              <a:buSzPts val="1900"/>
              <a:buChar char="❖"/>
            </a:pPr>
            <a:r>
              <a:rPr lang="en" sz="1900">
                <a:solidFill>
                  <a:schemeClr val="dk2"/>
                </a:solidFill>
              </a:rPr>
              <a:t>Virtual prep, like Zoom meetings or Discord</a:t>
            </a:r>
            <a:endParaRPr sz="1900">
              <a:solidFill>
                <a:schemeClr val="dk2"/>
              </a:solidFill>
            </a:endParaRPr>
          </a:p>
          <a:p>
            <a:pPr indent="0" lvl="0" marL="0" rtl="0" algn="l">
              <a:lnSpc>
                <a:spcPct val="100000"/>
              </a:lnSpc>
              <a:spcBef>
                <a:spcPts val="1200"/>
              </a:spcBef>
              <a:spcAft>
                <a:spcPts val="0"/>
              </a:spcAft>
              <a:buNone/>
            </a:pPr>
            <a:r>
              <a:t/>
            </a:r>
            <a:endParaRPr sz="2100">
              <a:solidFill>
                <a:schemeClr val="dk2"/>
              </a:solidFill>
            </a:endParaRPr>
          </a:p>
          <a:p>
            <a:pPr indent="0" lvl="0" marL="0" rtl="0" algn="l">
              <a:spcBef>
                <a:spcPts val="0"/>
              </a:spcBef>
              <a:spcAft>
                <a:spcPts val="1200"/>
              </a:spcAft>
              <a:buNone/>
            </a:pPr>
            <a:r>
              <a:t/>
            </a:r>
            <a:endParaRPr>
              <a:solidFill>
                <a:schemeClr val="dk2"/>
              </a:solidFill>
            </a:endParaRPr>
          </a:p>
        </p:txBody>
      </p:sp>
      <p:pic>
        <p:nvPicPr>
          <p:cNvPr id="105" name="Google Shape;105;p20"/>
          <p:cNvPicPr preferRelativeResize="0"/>
          <p:nvPr/>
        </p:nvPicPr>
        <p:blipFill>
          <a:blip r:embed="rId3">
            <a:alphaModFix/>
          </a:blip>
          <a:stretch>
            <a:fillRect/>
          </a:stretch>
        </p:blipFill>
        <p:spPr>
          <a:xfrm>
            <a:off x="839573" y="281275"/>
            <a:ext cx="2897050" cy="1931375"/>
          </a:xfrm>
          <a:prstGeom prst="rect">
            <a:avLst/>
          </a:prstGeom>
          <a:noFill/>
          <a:ln cap="flat" cmpd="sng" w="28575">
            <a:solidFill>
              <a:schemeClr val="accent6"/>
            </a:solidFill>
            <a:prstDash val="solid"/>
            <a:round/>
            <a:headEnd len="sm" w="sm" type="none"/>
            <a:tailEnd len="sm" w="sm" type="none"/>
          </a:ln>
        </p:spPr>
      </p:pic>
      <p:sp>
        <p:nvSpPr>
          <p:cNvPr id="106" name="Google Shape;106;p20"/>
          <p:cNvSpPr txBox="1"/>
          <p:nvPr/>
        </p:nvSpPr>
        <p:spPr>
          <a:xfrm>
            <a:off x="4999925" y="388500"/>
            <a:ext cx="3530400" cy="613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2000">
                <a:solidFill>
                  <a:schemeClr val="accent6"/>
                </a:solidFill>
                <a:latin typeface="Source Sans Pro"/>
                <a:ea typeface="Source Sans Pro"/>
                <a:cs typeface="Source Sans Pro"/>
                <a:sym typeface="Source Sans Pro"/>
              </a:rPr>
              <a:t>Frequency of Practices</a:t>
            </a:r>
            <a:endParaRPr sz="2000">
              <a:solidFill>
                <a:schemeClr val="accent6"/>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2"/>
              </a:buClr>
              <a:buSzPts val="1100"/>
              <a:buFont typeface="Arial"/>
              <a:buNone/>
            </a:pPr>
            <a:r>
              <a:rPr lang="en" sz="2000">
                <a:solidFill>
                  <a:schemeClr val="lt1"/>
                </a:solidFill>
                <a:latin typeface="Source Sans Pro"/>
                <a:ea typeface="Source Sans Pro"/>
                <a:cs typeface="Source Sans Pro"/>
                <a:sym typeface="Source Sans Pro"/>
              </a:rPr>
              <a:t>Science Olympiad recommends </a:t>
            </a:r>
            <a:r>
              <a:rPr lang="en" sz="2000">
                <a:solidFill>
                  <a:schemeClr val="accent5"/>
                </a:solidFill>
                <a:latin typeface="Source Sans Pro"/>
                <a:ea typeface="Source Sans Pro"/>
                <a:cs typeface="Source Sans Pro"/>
                <a:sym typeface="Source Sans Pro"/>
              </a:rPr>
              <a:t>weekly practices</a:t>
            </a:r>
            <a:r>
              <a:rPr lang="en" sz="2000">
                <a:solidFill>
                  <a:schemeClr val="lt1"/>
                </a:solidFill>
                <a:latin typeface="Source Sans Pro"/>
                <a:ea typeface="Source Sans Pro"/>
                <a:cs typeface="Source Sans Pro"/>
                <a:sym typeface="Source Sans Pro"/>
              </a:rPr>
              <a:t> after students have been assigned to events</a:t>
            </a:r>
            <a:endParaRPr sz="2000">
              <a:solidFill>
                <a:schemeClr val="lt1"/>
              </a:solidFill>
              <a:latin typeface="Source Sans Pro"/>
              <a:ea typeface="Source Sans Pro"/>
              <a:cs typeface="Source Sans Pro"/>
              <a:sym typeface="Source Sans Pro"/>
            </a:endParaRPr>
          </a:p>
          <a:p>
            <a:pPr indent="-355600" lvl="0" marL="457200" rtl="0" algn="l">
              <a:lnSpc>
                <a:spcPct val="115000"/>
              </a:lnSpc>
              <a:spcBef>
                <a:spcPts val="1200"/>
              </a:spcBef>
              <a:spcAft>
                <a:spcPts val="0"/>
              </a:spcAft>
              <a:buClr>
                <a:schemeClr val="lt1"/>
              </a:buClr>
              <a:buSzPts val="2000"/>
              <a:buFont typeface="Source Sans Pro"/>
              <a:buChar char="❖"/>
            </a:pPr>
            <a:r>
              <a:rPr lang="en" sz="2000">
                <a:solidFill>
                  <a:schemeClr val="lt1"/>
                </a:solidFill>
                <a:latin typeface="Source Sans Pro"/>
                <a:ea typeface="Source Sans Pro"/>
                <a:cs typeface="Source Sans Pro"/>
                <a:sym typeface="Source Sans Pro"/>
              </a:rPr>
              <a:t>Provide access to tools &amp; tech</a:t>
            </a:r>
            <a:endParaRPr sz="2000">
              <a:solidFill>
                <a:schemeClr val="lt1"/>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chemeClr val="lt1"/>
              </a:buClr>
              <a:buSzPts val="2000"/>
              <a:buFont typeface="Source Sans Pro"/>
              <a:buChar char="❖"/>
            </a:pPr>
            <a:r>
              <a:rPr lang="en" sz="2000">
                <a:solidFill>
                  <a:schemeClr val="lt1"/>
                </a:solidFill>
                <a:latin typeface="Source Sans Pro"/>
                <a:ea typeface="Source Sans Pro"/>
                <a:cs typeface="Source Sans Pro"/>
                <a:sym typeface="Source Sans Pro"/>
              </a:rPr>
              <a:t>Monitor progress &amp; solve problems</a:t>
            </a:r>
            <a:endParaRPr sz="2000">
              <a:solidFill>
                <a:schemeClr val="lt1"/>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chemeClr val="lt1"/>
              </a:buClr>
              <a:buSzPts val="2000"/>
              <a:buFont typeface="Source Sans Pro"/>
              <a:buChar char="❖"/>
            </a:pPr>
            <a:r>
              <a:rPr lang="en" sz="2000">
                <a:solidFill>
                  <a:schemeClr val="lt1"/>
                </a:solidFill>
                <a:latin typeface="Source Sans Pro"/>
                <a:ea typeface="Source Sans Pro"/>
                <a:cs typeface="Source Sans Pro"/>
                <a:sym typeface="Source Sans Pro"/>
              </a:rPr>
              <a:t>Inform students of available practice opportunities, help them find practice tests, videos, etc.</a:t>
            </a:r>
            <a:endParaRPr sz="2000">
              <a:solidFill>
                <a:schemeClr val="lt1"/>
              </a:solidFill>
              <a:latin typeface="Source Sans Pro"/>
              <a:ea typeface="Source Sans Pro"/>
              <a:cs typeface="Source Sans Pro"/>
              <a:sym typeface="Source Sans Pro"/>
            </a:endParaRPr>
          </a:p>
          <a:p>
            <a:pPr indent="-355600" lvl="0" marL="457200" rtl="0" algn="l">
              <a:lnSpc>
                <a:spcPct val="115000"/>
              </a:lnSpc>
              <a:spcBef>
                <a:spcPts val="0"/>
              </a:spcBef>
              <a:spcAft>
                <a:spcPts val="0"/>
              </a:spcAft>
              <a:buClr>
                <a:schemeClr val="lt1"/>
              </a:buClr>
              <a:buSzPts val="2000"/>
              <a:buFont typeface="Source Sans Pro"/>
              <a:buChar char="❖"/>
            </a:pPr>
            <a:r>
              <a:rPr lang="en" sz="2000">
                <a:solidFill>
                  <a:schemeClr val="lt1"/>
                </a:solidFill>
                <a:latin typeface="Source Sans Pro"/>
                <a:ea typeface="Source Sans Pro"/>
                <a:cs typeface="Source Sans Pro"/>
                <a:sym typeface="Source Sans Pro"/>
              </a:rPr>
              <a:t>High school students often can organize themselves to practice</a:t>
            </a:r>
            <a:endParaRPr sz="2000">
              <a:solidFill>
                <a:srgbClr val="E31E52"/>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900"/>
              <a:t>Who is on your team so far and/or what are your ideas for recruiting members</a:t>
            </a:r>
            <a:r>
              <a:rPr i="1" lang="en" sz="3900"/>
              <a:t>?</a:t>
            </a:r>
            <a:endParaRPr i="1" sz="3900"/>
          </a:p>
          <a:p>
            <a:pPr indent="0" lvl="0" marL="0" rtl="0" algn="l">
              <a:spcBef>
                <a:spcPts val="0"/>
              </a:spcBef>
              <a:spcAft>
                <a:spcPts val="0"/>
              </a:spcAft>
              <a:buNone/>
            </a:pPr>
            <a:r>
              <a:t/>
            </a:r>
            <a:endParaRPr i="1" sz="3900"/>
          </a:p>
          <a:p>
            <a:pPr indent="0" lvl="0" marL="0" rtl="0" algn="l">
              <a:spcBef>
                <a:spcPts val="0"/>
              </a:spcBef>
              <a:spcAft>
                <a:spcPts val="0"/>
              </a:spcAft>
              <a:buNone/>
            </a:pPr>
            <a:r>
              <a:rPr i="1" lang="en" sz="3900"/>
              <a:t>Who is supporting your team and/or who might be available to help?</a:t>
            </a:r>
            <a:endParaRPr i="1" sz="3900"/>
          </a:p>
          <a:p>
            <a:pPr indent="0" lvl="0" marL="0" rtl="0" algn="l">
              <a:spcBef>
                <a:spcPts val="0"/>
              </a:spcBef>
              <a:spcAft>
                <a:spcPts val="0"/>
              </a:spcAft>
              <a:buNone/>
            </a:pPr>
            <a:r>
              <a:t/>
            </a:r>
            <a:endParaRPr i="1" sz="3900"/>
          </a:p>
          <a:p>
            <a:pPr indent="0" lvl="0" marL="0" rtl="0" algn="l">
              <a:spcBef>
                <a:spcPts val="0"/>
              </a:spcBef>
              <a:spcAft>
                <a:spcPts val="0"/>
              </a:spcAft>
              <a:buNone/>
            </a:pPr>
            <a:r>
              <a:rPr i="1" lang="en" sz="3900"/>
              <a:t>What is your practice schedule like?</a:t>
            </a:r>
            <a:endParaRPr i="1" sz="3900"/>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