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Lst>
  <p:sldSz cy="6858000" cx="9144000"/>
  <p:notesSz cx="6858000" cy="9144000"/>
  <p:embeddedFontLst>
    <p:embeddedFont>
      <p:font typeface="Raleway"/>
      <p:regular r:id="rId29"/>
      <p:bold r:id="rId30"/>
      <p:italic r:id="rId31"/>
      <p:boldItalic r:id="rId32"/>
    </p:embeddedFont>
    <p:embeddedFont>
      <p:font typeface="Source Sans Pro"/>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ECF7C77-278D-4C99-BA8D-9AF7C60B88DA}">
  <a:tblStyle styleId="{CECF7C77-278D-4C99-BA8D-9AF7C60B88DA}"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Raleway-regular.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Raleway-italic.fntdata"/><Relationship Id="rId30" Type="http://schemas.openxmlformats.org/officeDocument/2006/relationships/font" Target="fonts/Raleway-bold.fntdata"/><Relationship Id="rId11" Type="http://schemas.openxmlformats.org/officeDocument/2006/relationships/slide" Target="slides/slide5.xml"/><Relationship Id="rId33" Type="http://schemas.openxmlformats.org/officeDocument/2006/relationships/font" Target="fonts/SourceSansPro-regular.fntdata"/><Relationship Id="rId10" Type="http://schemas.openxmlformats.org/officeDocument/2006/relationships/slide" Target="slides/slide4.xml"/><Relationship Id="rId32" Type="http://schemas.openxmlformats.org/officeDocument/2006/relationships/font" Target="fonts/Raleway-boldItalic.fntdata"/><Relationship Id="rId13" Type="http://schemas.openxmlformats.org/officeDocument/2006/relationships/slide" Target="slides/slide7.xml"/><Relationship Id="rId35" Type="http://schemas.openxmlformats.org/officeDocument/2006/relationships/font" Target="fonts/SourceSansPro-italic.fntdata"/><Relationship Id="rId12" Type="http://schemas.openxmlformats.org/officeDocument/2006/relationships/slide" Target="slides/slide6.xml"/><Relationship Id="rId34" Type="http://schemas.openxmlformats.org/officeDocument/2006/relationships/font" Target="fonts/SourceSansPro-bold.fntdata"/><Relationship Id="rId15" Type="http://schemas.openxmlformats.org/officeDocument/2006/relationships/slide" Target="slides/slide9.xml"/><Relationship Id="rId14" Type="http://schemas.openxmlformats.org/officeDocument/2006/relationships/slide" Target="slides/slide8.xml"/><Relationship Id="rId36" Type="http://schemas.openxmlformats.org/officeDocument/2006/relationships/font" Target="fonts/SourceSansPro-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6" name="Google Shape;5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f765fe1450_0_12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f765fe1450_0_1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f765fe1450_0_5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f765fe1450_0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f765fe1450_0_12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f765fe1450_0_1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f765fe1450_0_15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f765fe1450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f765fe1450_0_14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f765fe1450_0_1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765fe1450_0_18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f765fe1450_0_1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f765fe1450_0_163: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f765fe1450_0_1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f765fe1450_0_14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f765fe1450_0_1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f765fe1450_0_19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f765fe1450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f765fe1450_0_17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3" name="Google Shape;183;gf765fe1450_0_1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gf765fe1450_0_5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gf765fe145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f765fe1450_0_151: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f765fe1450_0_1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f765fe1450_0_21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f765fe1450_0_2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f765fe1450_0_17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f765fe1450_0_1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f765fe1450_0_6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f765fe1450_0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f765fe1450_0_74: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f765fe1450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gf765fe1450_0_80: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gf765fe1450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f765fe1450_0_88: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f765fe1450_0_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f765fe1450_0_96: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f765fe1450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f765fe1450_0_102: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06" name="Google Shape;106;gf765fe1450_0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f765fe1450_0_109:notes"/>
          <p:cNvSpPr/>
          <p:nvPr>
            <p:ph idx="2" type="sldImg"/>
          </p:nvPr>
        </p:nvSpPr>
        <p:spPr>
          <a:xfrm>
            <a:off x="1143309"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f765fe1450_0_10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3534800"/>
            <a:ext cx="8982600" cy="32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352633"/>
            <a:ext cx="8183700" cy="1964700"/>
          </a:xfrm>
          <a:prstGeom prst="rect">
            <a:avLst/>
          </a:prstGeom>
        </p:spPr>
        <p:txBody>
          <a:bodyPr anchorCtr="0" anchor="b" bIns="91425" lIns="91425" spcFirstLastPara="1" rIns="91425" wrap="square" tIns="91425">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2317433"/>
            <a:ext cx="8183700" cy="1148100"/>
          </a:xfrm>
          <a:prstGeom prst="rect">
            <a:avLst/>
          </a:prstGeom>
        </p:spPr>
        <p:txBody>
          <a:bodyPr anchorCtr="0" anchor="t" bIns="91425" lIns="91425" spcFirstLastPara="1" rIns="91425" wrap="square" tIns="91425">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3534800"/>
            <a:ext cx="8982600" cy="32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990668"/>
            <a:ext cx="8520600" cy="2675100"/>
          </a:xfrm>
          <a:prstGeom prst="rect">
            <a:avLst/>
          </a:prstGeom>
        </p:spPr>
        <p:txBody>
          <a:bodyPr anchorCtr="0" anchor="b" bIns="91425" lIns="91425" spcFirstLastPara="1" rIns="91425" wrap="square" tIns="91425">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3793576"/>
            <a:ext cx="8520600" cy="17343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3534800"/>
            <a:ext cx="8982600" cy="3215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2286000"/>
            <a:ext cx="8183700" cy="1047600"/>
          </a:xfrm>
          <a:prstGeom prst="rect">
            <a:avLst/>
          </a:prstGeom>
        </p:spPr>
        <p:txBody>
          <a:bodyPr anchorCtr="0" anchor="b" bIns="91425" lIns="91425" spcFirstLastPara="1" rIns="91425" wrap="square" tIns="91425">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536633"/>
            <a:ext cx="8520600" cy="45552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536633"/>
            <a:ext cx="3999900" cy="45552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740800"/>
            <a:ext cx="2808000" cy="1007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852800"/>
            <a:ext cx="2808000" cy="42393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701800"/>
            <a:ext cx="5604000" cy="54543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107600"/>
            <a:ext cx="4426500" cy="66429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59940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575600"/>
            <a:ext cx="4045200" cy="20448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3692001"/>
            <a:ext cx="4045200" cy="1794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965600"/>
            <a:ext cx="3837000" cy="49269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5640767"/>
            <a:ext cx="5998800" cy="8067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6251679"/>
            <a:ext cx="548700" cy="5247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593367"/>
            <a:ext cx="8520600" cy="8313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536633"/>
            <a:ext cx="8520600" cy="45552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6251679"/>
            <a:ext cx="548700" cy="5247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 Id="rId3" Type="http://schemas.openxmlformats.org/officeDocument/2006/relationships/hyperlink" Target="http://soinc.org/sites/default/files/uploaded_files/2010StudentPrep.pdf"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hyperlink" Target="http://www.soinc.org" TargetMode="External"/><Relationship Id="rId4" Type="http://schemas.openxmlformats.org/officeDocument/2006/relationships/hyperlink" Target="http://www.oregonscienceolympiad.org" TargetMode="External"/><Relationship Id="rId5" Type="http://schemas.openxmlformats.org/officeDocument/2006/relationships/hyperlink" Target="http://www.oregonscienceolympiad.org" TargetMode="External"/><Relationship Id="rId6" Type="http://schemas.openxmlformats.org/officeDocument/2006/relationships/hyperlink" Target="http://quizlet.com"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padlet.com/ashley_dasilva/vmldn1dyxpqsqyc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hyperlink" Target="http://www.youtube.com/watch?v=KqMTdl6N14k" TargetMode="External"/><Relationship Id="rId4" Type="http://schemas.openxmlformats.org/officeDocument/2006/relationships/image" Target="../media/image1.jpg"/><Relationship Id="rId5" Type="http://schemas.openxmlformats.org/officeDocument/2006/relationships/hyperlink" Target="http://www.youtube.com/watch?v=iTh9SuNIosU" TargetMode="External"/><Relationship Id="rId6" Type="http://schemas.openxmlformats.org/officeDocument/2006/relationships/image" Target="../media/image4.jpg"/><Relationship Id="rId7"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hyperlink" Target="https://padlet.com/ashley_dasilva/vmldn1dyxpqsqyck"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9.png"/><Relationship Id="rId4" Type="http://schemas.openxmlformats.org/officeDocument/2006/relationships/hyperlink" Target="http://www.youtube.com/watch?v=Y6qLIZ8r4nw" TargetMode="External"/><Relationship Id="rId5" Type="http://schemas.openxmlformats.org/officeDocument/2006/relationships/image" Target="../media/image10.jpg"/><Relationship Id="rId6" Type="http://schemas.openxmlformats.org/officeDocument/2006/relationships/image" Target="../media/image5.png"/><Relationship Id="rId7" Type="http://schemas.openxmlformats.org/officeDocument/2006/relationships/image" Target="../media/image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padlet.com/ashley_dasilva/vmldn1dyxpqsqyck"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 Id="rId3" Type="http://schemas.openxmlformats.org/officeDocument/2006/relationships/hyperlink" Target="https://padlet.com/ashley_dasilva/vmldn1dyxpqsqyck"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14.png"/><Relationship Id="rId7" Type="http://schemas.openxmlformats.org/officeDocument/2006/relationships/image" Target="../media/image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padlet.com/ashley_dasilva/vmldn1dyxpqsqyc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hyperlink" Target="https://padlet.com/ashley_dasilva/vmldn1dyxpqsqyc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hyperlink" Target="https://docs.google.com/spreadsheets/d/1DLhxLDkB7AtjpZMocH6d973s5tyDfxKhF1G3k7APXh4/edit?usp=sharing" TargetMode="External"/><Relationship Id="rId4" Type="http://schemas.openxmlformats.org/officeDocument/2006/relationships/hyperlink" Target="https://docs.google.com/spreadsheets/d/1DLhxLDkB7AtjpZMocH6d973s5tyDfxKhF1G3k7APXh4/edit?usp=sharing"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13"/>
          <p:cNvSpPr txBox="1"/>
          <p:nvPr>
            <p:ph type="ctrTitle"/>
          </p:nvPr>
        </p:nvSpPr>
        <p:spPr>
          <a:xfrm>
            <a:off x="485875" y="352633"/>
            <a:ext cx="8183700" cy="1964700"/>
          </a:xfrm>
          <a:prstGeom prst="rect">
            <a:avLst/>
          </a:prstGeom>
          <a:ln>
            <a:noFill/>
          </a:ln>
        </p:spPr>
        <p:txBody>
          <a:bodyPr anchorCtr="0" anchor="b" bIns="91425" lIns="91425" spcFirstLastPara="1" rIns="91425" wrap="square" tIns="91425">
            <a:noAutofit/>
          </a:bodyPr>
          <a:lstStyle/>
          <a:p>
            <a:pPr indent="0" lvl="0" marL="0" rtl="0" algn="l">
              <a:spcBef>
                <a:spcPts val="0"/>
              </a:spcBef>
              <a:spcAft>
                <a:spcPts val="0"/>
              </a:spcAft>
              <a:buNone/>
            </a:pPr>
            <a:r>
              <a:rPr lang="en">
                <a:highlight>
                  <a:schemeClr val="accent6"/>
                </a:highlight>
              </a:rPr>
              <a:t>Oregon Science Olympiad New Coaches’ Workshop</a:t>
            </a:r>
            <a:endParaRPr>
              <a:highlight>
                <a:schemeClr val="accent6"/>
              </a:highlight>
            </a:endParaRPr>
          </a:p>
        </p:txBody>
      </p:sp>
      <p:sp>
        <p:nvSpPr>
          <p:cNvPr id="59" name="Google Shape;59;p13"/>
          <p:cNvSpPr txBox="1"/>
          <p:nvPr>
            <p:ph idx="1" type="subTitle"/>
          </p:nvPr>
        </p:nvSpPr>
        <p:spPr>
          <a:xfrm>
            <a:off x="485875" y="2317433"/>
            <a:ext cx="8183700" cy="1148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chemeClr val="accent5"/>
                </a:solidFill>
              </a:rPr>
              <a:t>10.27.21</a:t>
            </a:r>
            <a:endParaRPr b="1">
              <a:solidFill>
                <a:schemeClr val="accent5"/>
              </a:solidFill>
            </a:endParaRPr>
          </a:p>
          <a:p>
            <a:pPr indent="0" lvl="0" marL="0" rtl="0" algn="l">
              <a:spcBef>
                <a:spcPts val="0"/>
              </a:spcBef>
              <a:spcAft>
                <a:spcPts val="0"/>
              </a:spcAft>
              <a:buNone/>
            </a:pPr>
            <a:r>
              <a:rPr b="1" lang="en">
                <a:solidFill>
                  <a:schemeClr val="accent5"/>
                </a:solidFill>
              </a:rPr>
              <a:t>Ashley da Silva</a:t>
            </a:r>
            <a:endParaRPr b="1">
              <a:solidFill>
                <a:schemeClr val="accent5"/>
              </a:solidFill>
            </a:endParaRPr>
          </a:p>
        </p:txBody>
      </p:sp>
      <p:pic>
        <p:nvPicPr>
          <p:cNvPr id="60" name="Google Shape;60;p13"/>
          <p:cNvPicPr preferRelativeResize="0"/>
          <p:nvPr/>
        </p:nvPicPr>
        <p:blipFill>
          <a:blip r:embed="rId3">
            <a:alphaModFix/>
          </a:blip>
          <a:stretch>
            <a:fillRect/>
          </a:stretch>
        </p:blipFill>
        <p:spPr>
          <a:xfrm>
            <a:off x="4604525" y="3859550"/>
            <a:ext cx="4215376" cy="26688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2"/>
          <p:cNvSpPr txBox="1"/>
          <p:nvPr>
            <p:ph type="title"/>
          </p:nvPr>
        </p:nvSpPr>
        <p:spPr>
          <a:xfrm>
            <a:off x="1033225" y="189725"/>
            <a:ext cx="2626500" cy="204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highlight>
                  <a:schemeClr val="accent6"/>
                </a:highlight>
              </a:rPr>
              <a:t>Finding Resources</a:t>
            </a:r>
            <a:endParaRPr>
              <a:highlight>
                <a:schemeClr val="accent6"/>
              </a:highlight>
            </a:endParaRPr>
          </a:p>
        </p:txBody>
      </p:sp>
      <p:sp>
        <p:nvSpPr>
          <p:cNvPr id="121" name="Google Shape;121;p22"/>
          <p:cNvSpPr txBox="1"/>
          <p:nvPr>
            <p:ph idx="1" type="subTitle"/>
          </p:nvPr>
        </p:nvSpPr>
        <p:spPr>
          <a:xfrm>
            <a:off x="1166125" y="2175475"/>
            <a:ext cx="2360700" cy="179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rPr>
              <a:t>Recommended Strategies</a:t>
            </a:r>
            <a:endParaRPr b="1">
              <a:solidFill>
                <a:schemeClr val="accent5"/>
              </a:solidFill>
            </a:endParaRPr>
          </a:p>
        </p:txBody>
      </p:sp>
      <p:sp>
        <p:nvSpPr>
          <p:cNvPr id="122" name="Google Shape;122;p22"/>
          <p:cNvSpPr txBox="1"/>
          <p:nvPr>
            <p:ph idx="2" type="body"/>
          </p:nvPr>
        </p:nvSpPr>
        <p:spPr>
          <a:xfrm>
            <a:off x="4700650" y="390025"/>
            <a:ext cx="4134900" cy="6289500"/>
          </a:xfrm>
          <a:prstGeom prst="rect">
            <a:avLst/>
          </a:prstGeom>
          <a:solidFill>
            <a:schemeClr val="accent2"/>
          </a:solidFill>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accent6"/>
                </a:solidFill>
              </a:rPr>
              <a:t>Kinds of Resources</a:t>
            </a:r>
            <a:endParaRPr>
              <a:solidFill>
                <a:schemeClr val="accent6"/>
              </a:solidFill>
            </a:endParaRPr>
          </a:p>
          <a:p>
            <a:pPr indent="0" lvl="0" marL="0" rtl="0" algn="l">
              <a:spcBef>
                <a:spcPts val="1200"/>
              </a:spcBef>
              <a:spcAft>
                <a:spcPts val="0"/>
              </a:spcAft>
              <a:buNone/>
            </a:pPr>
            <a:r>
              <a:rPr lang="en"/>
              <a:t>One of the most important things coaches and parent/community volunteers can do is find resources </a:t>
            </a:r>
            <a:endParaRPr/>
          </a:p>
          <a:p>
            <a:pPr indent="-342900" lvl="0" marL="457200" rtl="0" algn="l">
              <a:spcBef>
                <a:spcPts val="1200"/>
              </a:spcBef>
              <a:spcAft>
                <a:spcPts val="0"/>
              </a:spcAft>
              <a:buSzPts val="1800"/>
              <a:buChar char="❖"/>
            </a:pPr>
            <a:r>
              <a:rPr lang="en"/>
              <a:t>Provide access to tools &amp; tech</a:t>
            </a:r>
            <a:endParaRPr/>
          </a:p>
          <a:p>
            <a:pPr indent="-342900" lvl="0" marL="457200" rtl="0" algn="l">
              <a:spcBef>
                <a:spcPts val="0"/>
              </a:spcBef>
              <a:spcAft>
                <a:spcPts val="0"/>
              </a:spcAft>
              <a:buSzPts val="1800"/>
              <a:buChar char="❖"/>
            </a:pPr>
            <a:r>
              <a:rPr lang="en"/>
              <a:t>Provide gym space to test build events / lab space to do lab practice</a:t>
            </a:r>
            <a:endParaRPr/>
          </a:p>
          <a:p>
            <a:pPr indent="-342900" lvl="0" marL="457200" rtl="0" algn="l">
              <a:spcBef>
                <a:spcPts val="0"/>
              </a:spcBef>
              <a:spcAft>
                <a:spcPts val="0"/>
              </a:spcAft>
              <a:buSzPts val="1800"/>
              <a:buChar char="❖"/>
            </a:pPr>
            <a:r>
              <a:rPr lang="en"/>
              <a:t>help coordinate mySO practice tests</a:t>
            </a:r>
            <a:endParaRPr/>
          </a:p>
          <a:p>
            <a:pPr indent="-342900" lvl="0" marL="457200" rtl="0" algn="l">
              <a:spcBef>
                <a:spcPts val="0"/>
              </a:spcBef>
              <a:spcAft>
                <a:spcPts val="0"/>
              </a:spcAft>
              <a:buSzPts val="1800"/>
              <a:buChar char="❖"/>
            </a:pPr>
            <a:r>
              <a:rPr lang="en"/>
              <a:t>find guest speakers from the community -- this is a fun thing to do if possible and helps students </a:t>
            </a:r>
            <a:r>
              <a:rPr lang="en"/>
              <a:t>consider science &amp; technology careers!</a:t>
            </a:r>
            <a:endParaRPr/>
          </a:p>
          <a:p>
            <a:pPr indent="-342900" lvl="0" marL="457200" rtl="0" algn="l">
              <a:spcBef>
                <a:spcPts val="0"/>
              </a:spcBef>
              <a:spcAft>
                <a:spcPts val="0"/>
              </a:spcAft>
              <a:buSzPts val="1800"/>
              <a:buChar char="❖"/>
            </a:pPr>
            <a:r>
              <a:rPr lang="en"/>
              <a:t>The Science Olympiad National Organization store sells old tests, hands-on kits, and other event prep materials</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23" name="Google Shape;123;p22"/>
          <p:cNvSpPr txBox="1"/>
          <p:nvPr/>
        </p:nvSpPr>
        <p:spPr>
          <a:xfrm>
            <a:off x="396875" y="3261600"/>
            <a:ext cx="4244700" cy="34770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accent6"/>
                </a:solidFill>
                <a:latin typeface="Source Sans Pro"/>
                <a:ea typeface="Source Sans Pro"/>
                <a:cs typeface="Source Sans Pro"/>
                <a:sym typeface="Source Sans Pro"/>
              </a:rPr>
              <a:t>Science Olympiad “Great Tips for Students”</a:t>
            </a:r>
            <a:endParaRPr sz="1800">
              <a:solidFill>
                <a:schemeClr val="accent6"/>
              </a:solidFill>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rPr lang="en" sz="1800" u="sng">
                <a:solidFill>
                  <a:schemeClr val="hlink"/>
                </a:solidFill>
                <a:latin typeface="Source Sans Pro"/>
                <a:ea typeface="Source Sans Pro"/>
                <a:cs typeface="Source Sans Pro"/>
                <a:sym typeface="Source Sans Pro"/>
                <a:hlinkClick r:id="rId3"/>
              </a:rPr>
              <a:t>Link to This Document</a:t>
            </a:r>
            <a:endParaRPr sz="1800">
              <a:solidFill>
                <a:schemeClr val="accent5"/>
              </a:solidFill>
              <a:latin typeface="Source Sans Pro"/>
              <a:ea typeface="Source Sans Pro"/>
              <a:cs typeface="Source Sans Pro"/>
              <a:sym typeface="Source Sans Pro"/>
            </a:endParaRPr>
          </a:p>
          <a:p>
            <a:pPr indent="-342900" lvl="0" marL="457200" rtl="0" algn="l">
              <a:lnSpc>
                <a:spcPct val="115000"/>
              </a:lnSpc>
              <a:spcBef>
                <a:spcPts val="1200"/>
              </a:spcBef>
              <a:spcAft>
                <a:spcPts val="0"/>
              </a:spcAft>
              <a:buClr>
                <a:schemeClr val="lt1"/>
              </a:buClr>
              <a:buSzPts val="1800"/>
              <a:buFont typeface="Source Sans Pro"/>
              <a:buChar char="❖"/>
            </a:pPr>
            <a:r>
              <a:rPr lang="en" sz="1800">
                <a:solidFill>
                  <a:schemeClr val="lt1"/>
                </a:solidFill>
                <a:latin typeface="Source Sans Pro"/>
                <a:ea typeface="Source Sans Pro"/>
                <a:cs typeface="Source Sans Pro"/>
                <a:sym typeface="Source Sans Pro"/>
              </a:rPr>
              <a:t>Understanding Event Rules is a very important first step</a:t>
            </a:r>
            <a:endParaRPr sz="1800">
              <a:solidFill>
                <a:schemeClr val="lt1"/>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chemeClr val="lt1"/>
              </a:buClr>
              <a:buSzPts val="1800"/>
              <a:buFont typeface="Source Sans Pro"/>
              <a:buChar char="❖"/>
            </a:pPr>
            <a:r>
              <a:rPr lang="en" sz="1800">
                <a:solidFill>
                  <a:schemeClr val="lt1"/>
                </a:solidFill>
                <a:latin typeface="Source Sans Pro"/>
                <a:ea typeface="Source Sans Pro"/>
                <a:cs typeface="Source Sans Pro"/>
                <a:sym typeface="Source Sans Pro"/>
              </a:rPr>
              <a:t>Coaches and volunteers can help</a:t>
            </a:r>
            <a:endParaRPr sz="1800">
              <a:solidFill>
                <a:schemeClr val="lt1"/>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chemeClr val="lt1"/>
              </a:buClr>
              <a:buSzPts val="1800"/>
              <a:buFont typeface="Source Sans Pro"/>
              <a:buChar char="❖"/>
            </a:pPr>
            <a:r>
              <a:rPr lang="en" sz="1800">
                <a:solidFill>
                  <a:schemeClr val="lt1"/>
                </a:solidFill>
                <a:latin typeface="Source Sans Pro"/>
                <a:ea typeface="Source Sans Pro"/>
                <a:cs typeface="Source Sans Pro"/>
                <a:sym typeface="Source Sans Pro"/>
              </a:rPr>
              <a:t>You can also ask me about rules!  If I don’t know, I’ll figure out</a:t>
            </a:r>
            <a:endParaRPr sz="1800">
              <a:solidFill>
                <a:schemeClr val="lt1"/>
              </a:solidFill>
              <a:latin typeface="Source Sans Pro"/>
              <a:ea typeface="Source Sans Pro"/>
              <a:cs typeface="Source Sans Pro"/>
              <a:sym typeface="Source Sans Pro"/>
            </a:endParaRPr>
          </a:p>
          <a:p>
            <a:pPr indent="0" lvl="0" marL="0" rtl="0" algn="l">
              <a:spcBef>
                <a:spcPts val="120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23"/>
          <p:cNvSpPr txBox="1"/>
          <p:nvPr>
            <p:ph type="title"/>
          </p:nvPr>
        </p:nvSpPr>
        <p:spPr>
          <a:xfrm>
            <a:off x="1033225" y="189725"/>
            <a:ext cx="2626500" cy="204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highlight>
                  <a:schemeClr val="accent6"/>
                </a:highlight>
              </a:rPr>
              <a:t>Web Resources</a:t>
            </a:r>
            <a:endParaRPr>
              <a:highlight>
                <a:schemeClr val="accent6"/>
              </a:highlight>
            </a:endParaRPr>
          </a:p>
        </p:txBody>
      </p:sp>
      <p:sp>
        <p:nvSpPr>
          <p:cNvPr id="129" name="Google Shape;129;p23"/>
          <p:cNvSpPr txBox="1"/>
          <p:nvPr>
            <p:ph idx="1" type="subTitle"/>
          </p:nvPr>
        </p:nvSpPr>
        <p:spPr>
          <a:xfrm>
            <a:off x="1166125" y="2175475"/>
            <a:ext cx="2360700" cy="179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rPr>
              <a:t>That could be important for your team</a:t>
            </a:r>
            <a:endParaRPr b="1">
              <a:solidFill>
                <a:schemeClr val="accent5"/>
              </a:solidFill>
            </a:endParaRPr>
          </a:p>
        </p:txBody>
      </p:sp>
      <p:sp>
        <p:nvSpPr>
          <p:cNvPr id="130" name="Google Shape;130;p23"/>
          <p:cNvSpPr txBox="1"/>
          <p:nvPr>
            <p:ph idx="2" type="body"/>
          </p:nvPr>
        </p:nvSpPr>
        <p:spPr>
          <a:xfrm>
            <a:off x="4700650" y="157475"/>
            <a:ext cx="4443300" cy="6522000"/>
          </a:xfrm>
          <a:prstGeom prst="rect">
            <a:avLst/>
          </a:prstGeom>
          <a:solidFill>
            <a:schemeClr val="accent2"/>
          </a:solidFill>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6"/>
                </a:solidFill>
              </a:rPr>
              <a:t>Science Olympiad National Site</a:t>
            </a:r>
            <a:endParaRPr>
              <a:solidFill>
                <a:schemeClr val="accent6"/>
              </a:solidFill>
            </a:endParaRPr>
          </a:p>
          <a:p>
            <a:pPr indent="0" lvl="0" marL="0" rtl="0" algn="l">
              <a:spcBef>
                <a:spcPts val="1200"/>
              </a:spcBef>
              <a:spcAft>
                <a:spcPts val="0"/>
              </a:spcAft>
              <a:buNone/>
            </a:pPr>
            <a:r>
              <a:rPr lang="en" u="sng">
                <a:solidFill>
                  <a:schemeClr val="hlink"/>
                </a:solidFill>
                <a:hlinkClick r:id="rId3"/>
              </a:rPr>
              <a:t>www.soinc.org</a:t>
            </a:r>
            <a:endParaRPr>
              <a:solidFill>
                <a:schemeClr val="accent6"/>
              </a:solidFill>
            </a:endParaRPr>
          </a:p>
          <a:p>
            <a:pPr indent="0" lvl="0" marL="0" rtl="0" algn="l">
              <a:spcBef>
                <a:spcPts val="1200"/>
              </a:spcBef>
              <a:spcAft>
                <a:spcPts val="0"/>
              </a:spcAft>
              <a:buNone/>
            </a:pPr>
            <a:r>
              <a:rPr lang="en"/>
              <a:t>Go here for:</a:t>
            </a:r>
            <a:endParaRPr/>
          </a:p>
          <a:p>
            <a:pPr indent="-342900" lvl="0" marL="457200" rtl="0" algn="l">
              <a:spcBef>
                <a:spcPts val="1200"/>
              </a:spcBef>
              <a:spcAft>
                <a:spcPts val="0"/>
              </a:spcAft>
              <a:buSzPts val="1800"/>
              <a:buChar char="❖"/>
            </a:pPr>
            <a:r>
              <a:rPr lang="en"/>
              <a:t>Event Rules + updates</a:t>
            </a:r>
            <a:endParaRPr/>
          </a:p>
          <a:p>
            <a:pPr indent="-342900" lvl="0" marL="457200" rtl="0" algn="l">
              <a:spcBef>
                <a:spcPts val="0"/>
              </a:spcBef>
              <a:spcAft>
                <a:spcPts val="0"/>
              </a:spcAft>
              <a:buSzPts val="1800"/>
              <a:buChar char="❖"/>
            </a:pPr>
            <a:r>
              <a:rPr lang="en"/>
              <a:t>mySO Practice Tests</a:t>
            </a:r>
            <a:endParaRPr/>
          </a:p>
          <a:p>
            <a:pPr indent="-342900" lvl="0" marL="457200" rtl="0" algn="l">
              <a:spcBef>
                <a:spcPts val="0"/>
              </a:spcBef>
              <a:spcAft>
                <a:spcPts val="0"/>
              </a:spcAft>
              <a:buSzPts val="1800"/>
              <a:buChar char="❖"/>
            </a:pPr>
            <a:r>
              <a:rPr lang="en"/>
              <a:t>Some event prep materials</a:t>
            </a:r>
            <a:endParaRPr/>
          </a:p>
          <a:p>
            <a:pPr indent="-342900" lvl="0" marL="457200" rtl="0" algn="l">
              <a:spcBef>
                <a:spcPts val="0"/>
              </a:spcBef>
              <a:spcAft>
                <a:spcPts val="0"/>
              </a:spcAft>
              <a:buSzPts val="1800"/>
              <a:buChar char="❖"/>
            </a:pPr>
            <a:r>
              <a:rPr lang="en"/>
              <a:t>Also have a youtube channel with video of past events esp. build events</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a:solidFill>
                  <a:schemeClr val="accent6"/>
                </a:solidFill>
              </a:rPr>
              <a:t>Oregon Science Olympiad</a:t>
            </a:r>
            <a:endParaRPr>
              <a:solidFill>
                <a:schemeClr val="accent6"/>
              </a:solidFill>
            </a:endParaRPr>
          </a:p>
          <a:p>
            <a:pPr indent="0" lvl="0" marL="0" rtl="0" algn="l">
              <a:spcBef>
                <a:spcPts val="1200"/>
              </a:spcBef>
              <a:spcAft>
                <a:spcPts val="0"/>
              </a:spcAft>
              <a:buNone/>
            </a:pPr>
            <a:r>
              <a:rPr lang="en" u="sng">
                <a:solidFill>
                  <a:schemeClr val="hlink"/>
                </a:solidFill>
                <a:hlinkClick r:id="rId4"/>
              </a:rPr>
              <a:t>www.oregonscienceolympiad.org</a:t>
            </a:r>
            <a:endParaRPr>
              <a:solidFill>
                <a:schemeClr val="accent6"/>
              </a:solidFill>
            </a:endParaRPr>
          </a:p>
          <a:p>
            <a:pPr indent="0" lvl="0" marL="0" rtl="0" algn="l">
              <a:spcBef>
                <a:spcPts val="1200"/>
              </a:spcBef>
              <a:spcAft>
                <a:spcPts val="0"/>
              </a:spcAft>
              <a:buNone/>
            </a:pPr>
            <a:r>
              <a:rPr lang="en"/>
              <a:t>Go here for:</a:t>
            </a:r>
            <a:endParaRPr/>
          </a:p>
          <a:p>
            <a:pPr indent="-342900" lvl="0" marL="457200" rtl="0" algn="l">
              <a:spcBef>
                <a:spcPts val="1200"/>
              </a:spcBef>
              <a:spcAft>
                <a:spcPts val="0"/>
              </a:spcAft>
              <a:buSzPts val="1800"/>
              <a:buChar char="❖"/>
            </a:pPr>
            <a:r>
              <a:rPr lang="en"/>
              <a:t>Team registration &amp; payment</a:t>
            </a:r>
            <a:endParaRPr/>
          </a:p>
          <a:p>
            <a:pPr indent="-342900" lvl="0" marL="457200" rtl="0" algn="l">
              <a:spcBef>
                <a:spcPts val="0"/>
              </a:spcBef>
              <a:spcAft>
                <a:spcPts val="0"/>
              </a:spcAft>
              <a:buSzPts val="1800"/>
              <a:buChar char="❖"/>
            </a:pPr>
            <a:r>
              <a:rPr lang="en"/>
              <a:t>Tournament info, including invitationals</a:t>
            </a:r>
            <a:endParaRPr/>
          </a:p>
          <a:p>
            <a:pPr indent="-342900" lvl="0" marL="457200" rtl="0" algn="l">
              <a:spcBef>
                <a:spcPts val="0"/>
              </a:spcBef>
              <a:spcAft>
                <a:spcPts val="0"/>
              </a:spcAft>
              <a:buSzPts val="1800"/>
              <a:buChar char="❖"/>
            </a:pPr>
            <a:r>
              <a:rPr lang="en"/>
              <a:t>Schedule and (by Jan) event formats</a:t>
            </a:r>
            <a:endParaRPr/>
          </a:p>
        </p:txBody>
      </p:sp>
      <p:sp>
        <p:nvSpPr>
          <p:cNvPr id="131" name="Google Shape;131;p23"/>
          <p:cNvSpPr txBox="1"/>
          <p:nvPr/>
        </p:nvSpPr>
        <p:spPr>
          <a:xfrm>
            <a:off x="396875" y="3630700"/>
            <a:ext cx="4244700" cy="31080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00">
              <a:solidFill>
                <a:schemeClr val="accent6"/>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2"/>
              </a:buClr>
              <a:buSzPts val="1100"/>
              <a:buFont typeface="Arial"/>
              <a:buNone/>
            </a:pPr>
            <a:r>
              <a:rPr lang="en" sz="1800">
                <a:solidFill>
                  <a:schemeClr val="accent6"/>
                </a:solidFill>
                <a:latin typeface="Source Sans Pro"/>
                <a:ea typeface="Source Sans Pro"/>
                <a:cs typeface="Source Sans Pro"/>
                <a:sym typeface="Source Sans Pro"/>
              </a:rPr>
              <a:t>Science Olympiad Student Wiki</a:t>
            </a:r>
            <a:endParaRPr sz="1800">
              <a:solidFill>
                <a:schemeClr val="accent6"/>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2"/>
              </a:buClr>
              <a:buSzPts val="1100"/>
              <a:buFont typeface="Arial"/>
              <a:buNone/>
            </a:pPr>
            <a:r>
              <a:rPr lang="en" sz="1800" u="sng">
                <a:solidFill>
                  <a:schemeClr val="accent5"/>
                </a:solidFill>
                <a:latin typeface="Source Sans Pro"/>
                <a:ea typeface="Source Sans Pro"/>
                <a:cs typeface="Source Sans Pro"/>
                <a:sym typeface="Source Sans Pro"/>
                <a:hlinkClick r:id="rId5">
                  <a:extLst>
                    <a:ext uri="{A12FA001-AC4F-418D-AE19-62706E023703}">
                      <ahyp:hlinkClr val="tx"/>
                    </a:ext>
                  </a:extLst>
                </a:hlinkClick>
              </a:rPr>
              <a:t>www.oregonscienceolympiad.org</a:t>
            </a:r>
            <a:endParaRPr sz="1800">
              <a:solidFill>
                <a:schemeClr val="accent6"/>
              </a:solidFill>
              <a:latin typeface="Source Sans Pro"/>
              <a:ea typeface="Source Sans Pro"/>
              <a:cs typeface="Source Sans Pro"/>
              <a:sym typeface="Source Sans Pro"/>
            </a:endParaRPr>
          </a:p>
          <a:p>
            <a:pPr indent="0" lvl="0" marL="0" rtl="0" algn="l">
              <a:lnSpc>
                <a:spcPct val="115000"/>
              </a:lnSpc>
              <a:spcBef>
                <a:spcPts val="1200"/>
              </a:spcBef>
              <a:spcAft>
                <a:spcPts val="0"/>
              </a:spcAft>
              <a:buClr>
                <a:schemeClr val="dk2"/>
              </a:buClr>
              <a:buSzPts val="1100"/>
              <a:buFont typeface="Arial"/>
              <a:buNone/>
            </a:pPr>
            <a:r>
              <a:rPr lang="en" sz="1800">
                <a:solidFill>
                  <a:schemeClr val="lt1"/>
                </a:solidFill>
                <a:latin typeface="Source Sans Pro"/>
                <a:ea typeface="Source Sans Pro"/>
                <a:cs typeface="Source Sans Pro"/>
                <a:sym typeface="Source Sans Pro"/>
              </a:rPr>
              <a:t>Go here for:</a:t>
            </a:r>
            <a:endParaRPr sz="1800">
              <a:solidFill>
                <a:schemeClr val="lt1"/>
              </a:solidFill>
              <a:latin typeface="Source Sans Pro"/>
              <a:ea typeface="Source Sans Pro"/>
              <a:cs typeface="Source Sans Pro"/>
              <a:sym typeface="Source Sans Pro"/>
            </a:endParaRPr>
          </a:p>
          <a:p>
            <a:pPr indent="-342900" lvl="0" marL="457200" rtl="0" algn="l">
              <a:lnSpc>
                <a:spcPct val="115000"/>
              </a:lnSpc>
              <a:spcBef>
                <a:spcPts val="1200"/>
              </a:spcBef>
              <a:spcAft>
                <a:spcPts val="0"/>
              </a:spcAft>
              <a:buClr>
                <a:schemeClr val="lt1"/>
              </a:buClr>
              <a:buSzPts val="1800"/>
              <a:buFont typeface="Source Sans Pro"/>
              <a:buChar char="❖"/>
            </a:pPr>
            <a:r>
              <a:rPr lang="en" sz="1800">
                <a:solidFill>
                  <a:schemeClr val="lt1"/>
                </a:solidFill>
                <a:latin typeface="Source Sans Pro"/>
                <a:ea typeface="Source Sans Pro"/>
                <a:cs typeface="Source Sans Pro"/>
                <a:sym typeface="Source Sans Pro"/>
              </a:rPr>
              <a:t>Student-made info on events</a:t>
            </a:r>
            <a:endParaRPr sz="1800">
              <a:solidFill>
                <a:schemeClr val="lt1"/>
              </a:solidFill>
              <a:latin typeface="Source Sans Pro"/>
              <a:ea typeface="Source Sans Pro"/>
              <a:cs typeface="Source Sans Pro"/>
              <a:sym typeface="Source Sans Pro"/>
            </a:endParaRPr>
          </a:p>
          <a:p>
            <a:pPr indent="-342900" lvl="1" marL="914400" rtl="0" algn="l">
              <a:lnSpc>
                <a:spcPct val="115000"/>
              </a:lnSpc>
              <a:spcBef>
                <a:spcPts val="0"/>
              </a:spcBef>
              <a:spcAft>
                <a:spcPts val="0"/>
              </a:spcAft>
              <a:buClr>
                <a:schemeClr val="lt1"/>
              </a:buClr>
              <a:buSzPts val="1800"/>
              <a:buFont typeface="Source Sans Pro"/>
              <a:buChar char="➢"/>
            </a:pPr>
            <a:r>
              <a:rPr lang="en" sz="1800">
                <a:solidFill>
                  <a:schemeClr val="lt1"/>
                </a:solidFill>
                <a:latin typeface="Source Sans Pro"/>
                <a:ea typeface="Source Sans Pro"/>
                <a:cs typeface="Source Sans Pro"/>
                <a:sym typeface="Source Sans Pro"/>
              </a:rPr>
              <a:t>also check </a:t>
            </a:r>
            <a:r>
              <a:rPr lang="en" sz="1800" u="sng">
                <a:solidFill>
                  <a:schemeClr val="hlink"/>
                </a:solidFill>
                <a:latin typeface="Source Sans Pro"/>
                <a:ea typeface="Source Sans Pro"/>
                <a:cs typeface="Source Sans Pro"/>
                <a:sym typeface="Source Sans Pro"/>
                <a:hlinkClick r:id="rId6"/>
              </a:rPr>
              <a:t>QUIZLET</a:t>
            </a:r>
            <a:r>
              <a:rPr lang="en" sz="1800">
                <a:solidFill>
                  <a:schemeClr val="lt1"/>
                </a:solidFill>
                <a:latin typeface="Source Sans Pro"/>
                <a:ea typeface="Source Sans Pro"/>
                <a:cs typeface="Source Sans Pro"/>
                <a:sym typeface="Source Sans Pro"/>
              </a:rPr>
              <a:t> for info</a:t>
            </a:r>
            <a:endParaRPr sz="1800">
              <a:solidFill>
                <a:schemeClr val="lt1"/>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chemeClr val="lt1"/>
              </a:buClr>
              <a:buSzPts val="1800"/>
              <a:buFont typeface="Source Sans Pro"/>
              <a:buChar char="❖"/>
            </a:pPr>
            <a:r>
              <a:rPr lang="en" sz="1800">
                <a:solidFill>
                  <a:schemeClr val="lt1"/>
                </a:solidFill>
                <a:latin typeface="Source Sans Pro"/>
                <a:ea typeface="Source Sans Pro"/>
                <a:cs typeface="Source Sans Pro"/>
                <a:sym typeface="Source Sans Pro"/>
              </a:rPr>
              <a:t>A forum to ask questions</a:t>
            </a:r>
            <a:endParaRPr sz="1800">
              <a:solidFill>
                <a:schemeClr val="lt1"/>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chemeClr val="lt1"/>
              </a:buClr>
              <a:buSzPts val="1800"/>
              <a:buFont typeface="Source Sans Pro"/>
              <a:buChar char="❖"/>
            </a:pPr>
            <a:r>
              <a:rPr lang="en" sz="1800">
                <a:solidFill>
                  <a:schemeClr val="lt1"/>
                </a:solidFill>
                <a:latin typeface="Source Sans Pro"/>
                <a:ea typeface="Source Sans Pro"/>
                <a:cs typeface="Source Sans Pro"/>
                <a:sym typeface="Source Sans Pro"/>
              </a:rPr>
              <a:t>more practice tests</a:t>
            </a:r>
            <a:endParaRPr sz="1800">
              <a:solidFill>
                <a:schemeClr val="lt1"/>
              </a:solidFill>
              <a:latin typeface="Source Sans Pro"/>
              <a:ea typeface="Source Sans Pro"/>
              <a:cs typeface="Source Sans Pro"/>
              <a:sym typeface="Source Sans Pro"/>
            </a:endParaRPr>
          </a:p>
          <a:p>
            <a:pPr indent="0" lvl="0" marL="0" rtl="0" algn="l">
              <a:spcBef>
                <a:spcPts val="120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Which web resources have you already explored?</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
              <a:t>After taking a brief look, </a:t>
            </a:r>
            <a:r>
              <a:rPr i="1" lang="en"/>
              <a:t>what</a:t>
            </a:r>
            <a:r>
              <a:rPr i="1" lang="en"/>
              <a:t> would you want to try?</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
              <a:t>Is there anything you wish existed on oregonscienceolympiad.org that doesn’t right now?  I might be able to add it….</a:t>
            </a:r>
            <a:endParaRPr i="1"/>
          </a:p>
        </p:txBody>
      </p:sp>
      <p:sp>
        <p:nvSpPr>
          <p:cNvPr id="137" name="Google Shape;137;p24"/>
          <p:cNvSpPr txBox="1"/>
          <p:nvPr>
            <p:ph idx="1" type="body"/>
          </p:nvPr>
        </p:nvSpPr>
        <p:spPr>
          <a:xfrm>
            <a:off x="311700" y="5387657"/>
            <a:ext cx="8520600" cy="704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100" u="sng">
                <a:solidFill>
                  <a:schemeClr val="accent5"/>
                </a:solidFill>
                <a:hlinkClick r:id="rId3">
                  <a:extLst>
                    <a:ext uri="{A12FA001-AC4F-418D-AE19-62706E023703}">
                      <ahyp:hlinkClr val="tx"/>
                    </a:ext>
                  </a:extLst>
                </a:hlinkClick>
              </a:rPr>
              <a:t>https://padlet.com/ashley_dasilva/vmldn1dyxpqsqyck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1033225" y="189725"/>
            <a:ext cx="2626500" cy="204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highlight>
                  <a:schemeClr val="accent6"/>
                </a:highlight>
              </a:rPr>
              <a:t>Types of Events</a:t>
            </a:r>
            <a:endParaRPr>
              <a:highlight>
                <a:schemeClr val="accent6"/>
              </a:highlight>
            </a:endParaRPr>
          </a:p>
        </p:txBody>
      </p:sp>
      <p:sp>
        <p:nvSpPr>
          <p:cNvPr id="143" name="Google Shape;143;p25"/>
          <p:cNvSpPr txBox="1"/>
          <p:nvPr>
            <p:ph idx="1" type="subTitle"/>
          </p:nvPr>
        </p:nvSpPr>
        <p:spPr>
          <a:xfrm>
            <a:off x="1166125" y="2175475"/>
            <a:ext cx="2360700" cy="179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rPr>
              <a:t>Note: some </a:t>
            </a:r>
            <a:r>
              <a:rPr b="1" lang="en">
                <a:solidFill>
                  <a:schemeClr val="accent5"/>
                </a:solidFill>
              </a:rPr>
              <a:t>events fit more than one category</a:t>
            </a:r>
            <a:endParaRPr b="1">
              <a:solidFill>
                <a:schemeClr val="accent5"/>
              </a:solidFill>
            </a:endParaRPr>
          </a:p>
        </p:txBody>
      </p:sp>
      <p:sp>
        <p:nvSpPr>
          <p:cNvPr id="144" name="Google Shape;144;p25"/>
          <p:cNvSpPr txBox="1"/>
          <p:nvPr/>
        </p:nvSpPr>
        <p:spPr>
          <a:xfrm>
            <a:off x="396875" y="3630700"/>
            <a:ext cx="4244700" cy="31080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t/>
            </a:r>
            <a:endParaRPr sz="600">
              <a:solidFill>
                <a:schemeClr val="lt1"/>
              </a:solidFill>
            </a:endParaRPr>
          </a:p>
          <a:p>
            <a:pPr indent="0" lvl="0" marL="0" rtl="0" algn="l">
              <a:lnSpc>
                <a:spcPct val="115000"/>
              </a:lnSpc>
              <a:spcBef>
                <a:spcPts val="1200"/>
              </a:spcBef>
              <a:spcAft>
                <a:spcPts val="0"/>
              </a:spcAft>
              <a:buNone/>
            </a:pPr>
            <a:r>
              <a:rPr lang="en" sz="2200">
                <a:solidFill>
                  <a:schemeClr val="accent6"/>
                </a:solidFill>
              </a:rPr>
              <a:t>“Knowledge” Events:</a:t>
            </a:r>
            <a:endParaRPr sz="2200">
              <a:solidFill>
                <a:schemeClr val="accent6"/>
              </a:solidFill>
            </a:endParaRPr>
          </a:p>
          <a:p>
            <a:pPr indent="0" lvl="0" marL="0" rtl="0" algn="l">
              <a:lnSpc>
                <a:spcPct val="115000"/>
              </a:lnSpc>
              <a:spcBef>
                <a:spcPts val="1200"/>
              </a:spcBef>
              <a:spcAft>
                <a:spcPts val="0"/>
              </a:spcAft>
              <a:buNone/>
            </a:pPr>
            <a:r>
              <a:rPr lang="en" sz="2200">
                <a:solidFill>
                  <a:schemeClr val="lt1"/>
                </a:solidFill>
              </a:rPr>
              <a:t>Teams complete a written test, which may involve specimens to identify, calculations, a slideshow, and/or limited hands-on work.</a:t>
            </a:r>
            <a:endParaRPr sz="2200">
              <a:solidFill>
                <a:schemeClr val="lt1"/>
              </a:solidFill>
            </a:endParaRPr>
          </a:p>
          <a:p>
            <a:pPr indent="0" lvl="0" marL="457200" rtl="0" algn="l">
              <a:lnSpc>
                <a:spcPct val="115000"/>
              </a:lnSpc>
              <a:spcBef>
                <a:spcPts val="1100"/>
              </a:spcBef>
              <a:spcAft>
                <a:spcPts val="0"/>
              </a:spcAft>
              <a:buNone/>
            </a:pPr>
            <a:r>
              <a:t/>
            </a:r>
            <a:endParaRPr sz="1800">
              <a:solidFill>
                <a:schemeClr val="accent6"/>
              </a:solidFill>
              <a:latin typeface="Source Sans Pro"/>
              <a:ea typeface="Source Sans Pro"/>
              <a:cs typeface="Source Sans Pro"/>
              <a:sym typeface="Source Sans Pro"/>
            </a:endParaRPr>
          </a:p>
          <a:p>
            <a:pPr indent="0" lvl="0" marL="0" rtl="0" algn="l">
              <a:spcBef>
                <a:spcPts val="1200"/>
              </a:spcBef>
              <a:spcAft>
                <a:spcPts val="0"/>
              </a:spcAft>
              <a:buNone/>
            </a:pPr>
            <a:r>
              <a:t/>
            </a:r>
            <a:endParaRPr>
              <a:latin typeface="Source Sans Pro"/>
              <a:ea typeface="Source Sans Pro"/>
              <a:cs typeface="Source Sans Pro"/>
              <a:sym typeface="Source Sans Pro"/>
            </a:endParaRPr>
          </a:p>
        </p:txBody>
      </p:sp>
      <p:sp>
        <p:nvSpPr>
          <p:cNvPr id="145" name="Google Shape;145;p25"/>
          <p:cNvSpPr txBox="1"/>
          <p:nvPr/>
        </p:nvSpPr>
        <p:spPr>
          <a:xfrm>
            <a:off x="4826150" y="279225"/>
            <a:ext cx="4045500" cy="6127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None/>
            </a:pPr>
            <a:r>
              <a:rPr b="1" lang="en" sz="2200">
                <a:solidFill>
                  <a:schemeClr val="accent5"/>
                </a:solidFill>
              </a:rPr>
              <a:t>Science Olympiad events</a:t>
            </a:r>
            <a:r>
              <a:rPr b="1" lang="en" sz="2200">
                <a:solidFill>
                  <a:schemeClr val="accent5"/>
                </a:solidFill>
              </a:rPr>
              <a:t> will fall under one or more of these general categories:</a:t>
            </a:r>
            <a:endParaRPr b="1" sz="2200">
              <a:solidFill>
                <a:schemeClr val="accent5"/>
              </a:solidFill>
            </a:endParaRPr>
          </a:p>
          <a:p>
            <a:pPr indent="0" lvl="0" marL="0" rtl="0" algn="l">
              <a:lnSpc>
                <a:spcPct val="115000"/>
              </a:lnSpc>
              <a:spcBef>
                <a:spcPts val="1200"/>
              </a:spcBef>
              <a:spcAft>
                <a:spcPts val="0"/>
              </a:spcAft>
              <a:buNone/>
            </a:pPr>
            <a:r>
              <a:rPr lang="en" sz="2200">
                <a:solidFill>
                  <a:schemeClr val="accent6"/>
                </a:solidFill>
              </a:rPr>
              <a:t>“Build” or Engineering Events:</a:t>
            </a:r>
            <a:endParaRPr sz="2200">
              <a:solidFill>
                <a:schemeClr val="accent6"/>
              </a:solidFill>
            </a:endParaRPr>
          </a:p>
          <a:p>
            <a:pPr indent="0" lvl="0" marL="0" rtl="0" algn="l">
              <a:lnSpc>
                <a:spcPct val="115000"/>
              </a:lnSpc>
              <a:spcBef>
                <a:spcPts val="1200"/>
              </a:spcBef>
              <a:spcAft>
                <a:spcPts val="0"/>
              </a:spcAft>
              <a:buNone/>
            </a:pPr>
            <a:r>
              <a:rPr lang="en" sz="2200">
                <a:solidFill>
                  <a:schemeClr val="lt1"/>
                </a:solidFill>
              </a:rPr>
              <a:t>Teams create structures, vehicles, or devices prior to the competition and have them tested at the competition.</a:t>
            </a:r>
            <a:endParaRPr sz="2200">
              <a:solidFill>
                <a:schemeClr val="lt1"/>
              </a:solidFill>
            </a:endParaRPr>
          </a:p>
          <a:p>
            <a:pPr indent="0" lvl="0" marL="0" rtl="0" algn="l">
              <a:lnSpc>
                <a:spcPct val="115000"/>
              </a:lnSpc>
              <a:spcBef>
                <a:spcPts val="1200"/>
              </a:spcBef>
              <a:spcAft>
                <a:spcPts val="0"/>
              </a:spcAft>
              <a:buNone/>
            </a:pPr>
            <a:r>
              <a:rPr lang="en" sz="2200">
                <a:solidFill>
                  <a:schemeClr val="accent6"/>
                </a:solidFill>
              </a:rPr>
              <a:t>“Lab” Events:</a:t>
            </a:r>
            <a:endParaRPr sz="2200">
              <a:solidFill>
                <a:schemeClr val="accent6"/>
              </a:solidFill>
            </a:endParaRPr>
          </a:p>
          <a:p>
            <a:pPr indent="0" lvl="0" marL="0" rtl="0" algn="l">
              <a:lnSpc>
                <a:spcPct val="115000"/>
              </a:lnSpc>
              <a:spcBef>
                <a:spcPts val="1200"/>
              </a:spcBef>
              <a:spcAft>
                <a:spcPts val="1100"/>
              </a:spcAft>
              <a:buNone/>
            </a:pPr>
            <a:r>
              <a:rPr lang="en" sz="2200">
                <a:solidFill>
                  <a:schemeClr val="lt1"/>
                </a:solidFill>
              </a:rPr>
              <a:t>Teams complete hands-on procedures on-site using materials that are provided and/or brought by the team members.</a:t>
            </a:r>
            <a:endParaRPr sz="2200">
              <a:solidFill>
                <a:schemeClr val="lt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6"/>
          <p:cNvSpPr txBox="1"/>
          <p:nvPr>
            <p:ph type="ctrTitle"/>
          </p:nvPr>
        </p:nvSpPr>
        <p:spPr>
          <a:xfrm>
            <a:off x="480150" y="109425"/>
            <a:ext cx="8183700" cy="81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highlight>
                  <a:schemeClr val="accent6"/>
                </a:highlight>
              </a:rPr>
              <a:t>Build Events</a:t>
            </a:r>
            <a:endParaRPr>
              <a:highlight>
                <a:schemeClr val="accent6"/>
              </a:highlight>
            </a:endParaRPr>
          </a:p>
        </p:txBody>
      </p:sp>
      <p:sp>
        <p:nvSpPr>
          <p:cNvPr id="151" name="Google Shape;151;p26"/>
          <p:cNvSpPr txBox="1"/>
          <p:nvPr/>
        </p:nvSpPr>
        <p:spPr>
          <a:xfrm>
            <a:off x="204950" y="1069100"/>
            <a:ext cx="8851200" cy="52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5"/>
                </a:solidFill>
                <a:latin typeface="Source Sans Pro"/>
                <a:ea typeface="Source Sans Pro"/>
                <a:cs typeface="Source Sans Pro"/>
                <a:sym typeface="Source Sans Pro"/>
              </a:rPr>
              <a:t>Special Challenges for Build Events</a:t>
            </a:r>
            <a:endParaRPr sz="2400">
              <a:solidFill>
                <a:schemeClr val="accent5"/>
              </a:solidFill>
              <a:latin typeface="Source Sans Pro"/>
              <a:ea typeface="Source Sans Pro"/>
              <a:cs typeface="Source Sans Pro"/>
              <a:sym typeface="Source Sans Pro"/>
            </a:endParaRPr>
          </a:p>
          <a:p>
            <a:pPr indent="-381000" lvl="0" marL="4572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understanding the rules -- they are complex, and not following them affects scoring a lot (tier system)</a:t>
            </a:r>
            <a:endParaRPr sz="2400">
              <a:solidFill>
                <a:schemeClr val="accent5"/>
              </a:solidFill>
              <a:latin typeface="Source Sans Pro"/>
              <a:ea typeface="Source Sans Pro"/>
              <a:cs typeface="Source Sans Pro"/>
              <a:sym typeface="Source Sans Pro"/>
            </a:endParaRPr>
          </a:p>
          <a:p>
            <a:pPr indent="-381000" lvl="0" marL="4572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testing and collecting data</a:t>
            </a:r>
            <a:endParaRPr sz="2400">
              <a:solidFill>
                <a:schemeClr val="accent5"/>
              </a:solidFill>
              <a:latin typeface="Source Sans Pro"/>
              <a:ea typeface="Source Sans Pro"/>
              <a:cs typeface="Source Sans Pro"/>
              <a:sym typeface="Source Sans Pro"/>
            </a:endParaRPr>
          </a:p>
          <a:p>
            <a:pPr indent="-381000" lvl="1" marL="9144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many events give points for a log of observations</a:t>
            </a:r>
            <a:endParaRPr sz="2400">
              <a:solidFill>
                <a:schemeClr val="accent5"/>
              </a:solidFill>
              <a:latin typeface="Source Sans Pro"/>
              <a:ea typeface="Source Sans Pro"/>
              <a:cs typeface="Source Sans Pro"/>
              <a:sym typeface="Source Sans Pro"/>
            </a:endParaRPr>
          </a:p>
          <a:p>
            <a:pPr indent="-381000" lvl="1" marL="9144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many devices must be customized to fit parameters on-site</a:t>
            </a:r>
            <a:endParaRPr sz="2400">
              <a:solidFill>
                <a:schemeClr val="accent5"/>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2400">
              <a:solidFill>
                <a:schemeClr val="accent5"/>
              </a:solidFill>
              <a:latin typeface="Source Sans Pro"/>
              <a:ea typeface="Source Sans Pro"/>
              <a:cs typeface="Source Sans Pro"/>
              <a:sym typeface="Source Sans Pro"/>
            </a:endParaRPr>
          </a:p>
          <a:p>
            <a:pPr indent="-381000" lvl="0" marL="4572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Events that fit this category:</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Bridges (B/C)</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Ping Pong Parachute (B/C)</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Mousetrap Vehicle (B) and Gravity Vehicle (C)</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Storm the Castle (B) and Trajectory (C)</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Mission Possible (B) and Sounds of Music (B)</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Detector Building (C) and It’s about Time (C)</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Electric Wright Stuff (B) and Wright Stuff (C)</a:t>
            </a:r>
            <a:endParaRPr sz="2400">
              <a:solidFill>
                <a:schemeClr val="accent6"/>
              </a:solidFill>
              <a:latin typeface="Source Sans Pro"/>
              <a:ea typeface="Source Sans Pro"/>
              <a:cs typeface="Source Sans Pro"/>
              <a:sym typeface="Source Sans Pro"/>
            </a:endParaRPr>
          </a:p>
          <a:p>
            <a:pPr indent="0" lvl="0" marL="0" rtl="0" algn="l">
              <a:spcBef>
                <a:spcPts val="0"/>
              </a:spcBef>
              <a:spcAft>
                <a:spcPts val="0"/>
              </a:spcAft>
              <a:buNone/>
            </a:pPr>
            <a:r>
              <a:t/>
            </a:r>
            <a:endParaRPr sz="2400">
              <a:solidFill>
                <a:schemeClr val="accent5"/>
              </a:solidFill>
              <a:latin typeface="Source Sans Pro"/>
              <a:ea typeface="Source Sans Pro"/>
              <a:cs typeface="Source Sans Pro"/>
              <a:sym typeface="Source Sans Pr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7"/>
          <p:cNvSpPr txBox="1"/>
          <p:nvPr>
            <p:ph type="title"/>
          </p:nvPr>
        </p:nvSpPr>
        <p:spPr>
          <a:xfrm>
            <a:off x="497625" y="568925"/>
            <a:ext cx="3169500" cy="22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Build Event Examples</a:t>
            </a:r>
            <a:endParaRPr/>
          </a:p>
        </p:txBody>
      </p:sp>
      <p:pic>
        <p:nvPicPr>
          <p:cNvPr descr="First testing of the parachute for invitationals. I need to rebuild the rocket, so it is more stable for multiple testing. For the parachute, there are still minor problems with string entanglement and failure to separate for some cases." id="157" name="Google Shape;157;p27" title="Ping Pong Parachute 19 Seconds in Air - Science Olympiad 2020">
            <a:hlinkClick r:id="rId3"/>
          </p:cNvPr>
          <p:cNvPicPr preferRelativeResize="0"/>
          <p:nvPr/>
        </p:nvPicPr>
        <p:blipFill>
          <a:blip r:embed="rId4">
            <a:alphaModFix/>
          </a:blip>
          <a:stretch>
            <a:fillRect/>
          </a:stretch>
        </p:blipFill>
        <p:spPr>
          <a:xfrm>
            <a:off x="4240300" y="218825"/>
            <a:ext cx="4572000" cy="3429000"/>
          </a:xfrm>
          <a:prstGeom prst="rect">
            <a:avLst/>
          </a:prstGeom>
          <a:noFill/>
          <a:ln>
            <a:noFill/>
          </a:ln>
        </p:spPr>
      </p:pic>
      <p:pic>
        <p:nvPicPr>
          <p:cNvPr id="158" name="Google Shape;158;p27" title="Science Olympiad - It's About Time">
            <a:hlinkClick r:id="rId5"/>
          </p:cNvPr>
          <p:cNvPicPr preferRelativeResize="0"/>
          <p:nvPr/>
        </p:nvPicPr>
        <p:blipFill>
          <a:blip r:embed="rId6">
            <a:alphaModFix/>
          </a:blip>
          <a:stretch>
            <a:fillRect/>
          </a:stretch>
        </p:blipFill>
        <p:spPr>
          <a:xfrm>
            <a:off x="152400" y="3800225"/>
            <a:ext cx="3873833" cy="2905375"/>
          </a:xfrm>
          <a:prstGeom prst="rect">
            <a:avLst/>
          </a:prstGeom>
          <a:noFill/>
          <a:ln>
            <a:noFill/>
          </a:ln>
        </p:spPr>
      </p:pic>
      <p:pic>
        <p:nvPicPr>
          <p:cNvPr id="159" name="Google Shape;159;p27"/>
          <p:cNvPicPr preferRelativeResize="0"/>
          <p:nvPr/>
        </p:nvPicPr>
        <p:blipFill>
          <a:blip r:embed="rId7">
            <a:alphaModFix/>
          </a:blip>
          <a:stretch>
            <a:fillRect/>
          </a:stretch>
        </p:blipFill>
        <p:spPr>
          <a:xfrm>
            <a:off x="4430163" y="3800225"/>
            <a:ext cx="4192276" cy="279485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7"/>
                                        </p:tgtEl>
                                        <p:attrNameLst>
                                          <p:attrName>style.visibility</p:attrName>
                                        </p:attrNameLst>
                                      </p:cBhvr>
                                      <p:to>
                                        <p:strVal val="visible"/>
                                      </p:to>
                                    </p:set>
                                    <p:animEffect filter="fade" transition="in">
                                      <p:cBhvr>
                                        <p:cTn dur="1000"/>
                                        <p:tgtEl>
                                          <p:spTgt spid="1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gtEl>
                                        <p:attrNameLst>
                                          <p:attrName>style.visibility</p:attrName>
                                        </p:attrNameLst>
                                      </p:cBhvr>
                                      <p:to>
                                        <p:strVal val="visible"/>
                                      </p:to>
                                    </p:set>
                                    <p:animEffect filter="fade" transition="in">
                                      <p:cBhvr>
                                        <p:cTn dur="1000"/>
                                        <p:tgtEl>
                                          <p:spTgt spid="1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63" name="Shape 163"/>
        <p:cNvGrpSpPr/>
        <p:nvPr/>
      </p:nvGrpSpPr>
      <p:grpSpPr>
        <a:xfrm>
          <a:off x="0" y="0"/>
          <a:ext cx="0" cy="0"/>
          <a:chOff x="0" y="0"/>
          <a:chExt cx="0" cy="0"/>
        </a:xfrm>
      </p:grpSpPr>
      <p:sp>
        <p:nvSpPr>
          <p:cNvPr id="164" name="Google Shape;164;p28"/>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500"/>
              <a:t>Which build events are your students most interested in?</a:t>
            </a:r>
            <a:endParaRPr i="1" sz="3500"/>
          </a:p>
          <a:p>
            <a:pPr indent="0" lvl="0" marL="0" rtl="0" algn="l">
              <a:spcBef>
                <a:spcPts val="0"/>
              </a:spcBef>
              <a:spcAft>
                <a:spcPts val="0"/>
              </a:spcAft>
              <a:buNone/>
            </a:pPr>
            <a:r>
              <a:t/>
            </a:r>
            <a:endParaRPr i="1" sz="3500"/>
          </a:p>
          <a:p>
            <a:pPr indent="0" lvl="0" marL="0" rtl="0" algn="l">
              <a:spcBef>
                <a:spcPts val="0"/>
              </a:spcBef>
              <a:spcAft>
                <a:spcPts val="0"/>
              </a:spcAft>
              <a:buNone/>
            </a:pPr>
            <a:r>
              <a:rPr i="1" lang="en" sz="3500"/>
              <a:t>Which seem the most confusing and/or logistically challenging?</a:t>
            </a:r>
            <a:endParaRPr i="1" sz="3500"/>
          </a:p>
        </p:txBody>
      </p:sp>
      <p:sp>
        <p:nvSpPr>
          <p:cNvPr id="165" name="Google Shape;165;p28"/>
          <p:cNvSpPr txBox="1"/>
          <p:nvPr>
            <p:ph idx="1" type="body"/>
          </p:nvPr>
        </p:nvSpPr>
        <p:spPr>
          <a:xfrm>
            <a:off x="311700" y="5387657"/>
            <a:ext cx="8520600" cy="704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100" u="sng">
                <a:solidFill>
                  <a:schemeClr val="accent5"/>
                </a:solidFill>
                <a:hlinkClick r:id="rId3">
                  <a:extLst>
                    <a:ext uri="{A12FA001-AC4F-418D-AE19-62706E023703}">
                      <ahyp:hlinkClr val="tx"/>
                    </a:ext>
                  </a:extLst>
                </a:hlinkClick>
              </a:rPr>
              <a:t>https://padlet.com/ashley_dasilva/vmldn1dyxpqsqyck</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ctrTitle"/>
          </p:nvPr>
        </p:nvSpPr>
        <p:spPr>
          <a:xfrm>
            <a:off x="480150" y="109425"/>
            <a:ext cx="8183700" cy="81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highlight>
                  <a:schemeClr val="accent6"/>
                </a:highlight>
              </a:rPr>
              <a:t>Lab Events</a:t>
            </a:r>
            <a:endParaRPr>
              <a:highlight>
                <a:schemeClr val="accent6"/>
              </a:highlight>
            </a:endParaRPr>
          </a:p>
        </p:txBody>
      </p:sp>
      <p:sp>
        <p:nvSpPr>
          <p:cNvPr id="171" name="Google Shape;171;p29"/>
          <p:cNvSpPr txBox="1"/>
          <p:nvPr/>
        </p:nvSpPr>
        <p:spPr>
          <a:xfrm>
            <a:off x="204950" y="1069100"/>
            <a:ext cx="8851200" cy="52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5"/>
                </a:solidFill>
                <a:latin typeface="Source Sans Pro"/>
                <a:ea typeface="Source Sans Pro"/>
                <a:cs typeface="Source Sans Pro"/>
                <a:sym typeface="Source Sans Pro"/>
              </a:rPr>
              <a:t>Special Challenges for Lab Events</a:t>
            </a:r>
            <a:endParaRPr sz="2400">
              <a:solidFill>
                <a:schemeClr val="accent5"/>
              </a:solidFill>
              <a:latin typeface="Source Sans Pro"/>
              <a:ea typeface="Source Sans Pro"/>
              <a:cs typeface="Source Sans Pro"/>
              <a:sym typeface="Source Sans Pro"/>
            </a:endParaRPr>
          </a:p>
          <a:p>
            <a:pPr indent="-381000" lvl="0" marL="4572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assembling a bin of materials / ensuring safety</a:t>
            </a:r>
            <a:endParaRPr sz="2400">
              <a:solidFill>
                <a:schemeClr val="accent5"/>
              </a:solidFill>
              <a:latin typeface="Source Sans Pro"/>
              <a:ea typeface="Source Sans Pro"/>
              <a:cs typeface="Source Sans Pro"/>
              <a:sym typeface="Source Sans Pro"/>
            </a:endParaRPr>
          </a:p>
          <a:p>
            <a:pPr indent="-381000" lvl="1" marL="9144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calculator requirements vary, see Rules Manual</a:t>
            </a:r>
            <a:endParaRPr sz="2400">
              <a:solidFill>
                <a:schemeClr val="accent5"/>
              </a:solidFill>
              <a:latin typeface="Source Sans Pro"/>
              <a:ea typeface="Source Sans Pro"/>
              <a:cs typeface="Source Sans Pro"/>
              <a:sym typeface="Source Sans Pro"/>
            </a:endParaRPr>
          </a:p>
          <a:p>
            <a:pPr indent="-381000" lvl="0" marL="4572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practice with typical lab activities</a:t>
            </a:r>
            <a:endParaRPr sz="2400">
              <a:solidFill>
                <a:schemeClr val="accent5"/>
              </a:solidFill>
              <a:latin typeface="Source Sans Pro"/>
              <a:ea typeface="Source Sans Pro"/>
              <a:cs typeface="Source Sans Pro"/>
              <a:sym typeface="Source Sans Pro"/>
            </a:endParaRPr>
          </a:p>
          <a:p>
            <a:pPr indent="-381000" lvl="1" marL="9144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students should be able to follow and/or devise their own procedures and interpret the results quickly</a:t>
            </a:r>
            <a:endParaRPr sz="2400">
              <a:solidFill>
                <a:schemeClr val="accent5"/>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2400">
              <a:solidFill>
                <a:schemeClr val="accent5"/>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600">
              <a:solidFill>
                <a:schemeClr val="accent5"/>
              </a:solidFill>
              <a:latin typeface="Source Sans Pro"/>
              <a:ea typeface="Source Sans Pro"/>
              <a:cs typeface="Source Sans Pro"/>
              <a:sym typeface="Source Sans Pro"/>
            </a:endParaRPr>
          </a:p>
          <a:p>
            <a:pPr indent="-381000" lvl="0" marL="4572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Events that fit this category:</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BioProcess Lab (B) and Food Science (B)</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Chemistry Lab (C) and Environmental Chemistry (C)</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Crime Busters (B) and Forensics (C)</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Detector Building (C) and It’s About Time (C) -- also Build</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Codebusters (B/C)</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Experimental Design (B/C)</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Write It, Do It (B/C)</a:t>
            </a:r>
            <a:endParaRPr sz="2400">
              <a:solidFill>
                <a:schemeClr val="accent6"/>
              </a:solidFill>
              <a:latin typeface="Source Sans Pro"/>
              <a:ea typeface="Source Sans Pro"/>
              <a:cs typeface="Source Sans Pro"/>
              <a:sym typeface="Source Sans Pro"/>
            </a:endParaRPr>
          </a:p>
          <a:p>
            <a:pPr indent="0" lvl="0" marL="0" rtl="0" algn="l">
              <a:spcBef>
                <a:spcPts val="0"/>
              </a:spcBef>
              <a:spcAft>
                <a:spcPts val="0"/>
              </a:spcAft>
              <a:buNone/>
            </a:pPr>
            <a:r>
              <a:t/>
            </a:r>
            <a:endParaRPr sz="2400">
              <a:solidFill>
                <a:schemeClr val="accent5"/>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30"/>
          <p:cNvSpPr txBox="1"/>
          <p:nvPr>
            <p:ph type="title"/>
          </p:nvPr>
        </p:nvSpPr>
        <p:spPr>
          <a:xfrm>
            <a:off x="497625" y="568925"/>
            <a:ext cx="3169500" cy="22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Lab</a:t>
            </a:r>
            <a:r>
              <a:rPr lang="en"/>
              <a:t> Event Examples</a:t>
            </a:r>
            <a:endParaRPr/>
          </a:p>
        </p:txBody>
      </p:sp>
      <p:pic>
        <p:nvPicPr>
          <p:cNvPr id="177" name="Google Shape;177;p30"/>
          <p:cNvPicPr preferRelativeResize="0"/>
          <p:nvPr/>
        </p:nvPicPr>
        <p:blipFill>
          <a:blip r:embed="rId3">
            <a:alphaModFix/>
          </a:blip>
          <a:stretch>
            <a:fillRect/>
          </a:stretch>
        </p:blipFill>
        <p:spPr>
          <a:xfrm>
            <a:off x="3189433" y="3807600"/>
            <a:ext cx="2857500" cy="2857500"/>
          </a:xfrm>
          <a:prstGeom prst="rect">
            <a:avLst/>
          </a:prstGeom>
          <a:noFill/>
          <a:ln>
            <a:noFill/>
          </a:ln>
        </p:spPr>
      </p:pic>
      <p:pic>
        <p:nvPicPr>
          <p:cNvPr descr="Hello! If you've stumbled across this, you probably are familiar with the event Write It Do It. In this video I'm just going over the most basic things; I promise it'll get a lot more informative as we go on. I hope this helps you in some way.&#10;&#10;If you have any questions/comments or just want to say hi, leave a comment down below! I'll try to reply as soon as possible.&#10;&#10;A big THANK YOU for watching!&#10;&#10;Thanks to Canva for the thumbnail editor!" id="178" name="Google Shape;178;p30" title="Write It Do It 1.1: Introduction &amp; Basic Rules">
            <a:hlinkClick r:id="rId4"/>
          </p:cNvPr>
          <p:cNvPicPr preferRelativeResize="0"/>
          <p:nvPr/>
        </p:nvPicPr>
        <p:blipFill>
          <a:blip r:embed="rId5">
            <a:alphaModFix/>
          </a:blip>
          <a:stretch>
            <a:fillRect/>
          </a:stretch>
        </p:blipFill>
        <p:spPr>
          <a:xfrm>
            <a:off x="3819525" y="152400"/>
            <a:ext cx="4572000" cy="3429000"/>
          </a:xfrm>
          <a:prstGeom prst="rect">
            <a:avLst/>
          </a:prstGeom>
          <a:noFill/>
          <a:ln>
            <a:noFill/>
          </a:ln>
        </p:spPr>
      </p:pic>
      <p:pic>
        <p:nvPicPr>
          <p:cNvPr id="179" name="Google Shape;179;p30"/>
          <p:cNvPicPr preferRelativeResize="0"/>
          <p:nvPr/>
        </p:nvPicPr>
        <p:blipFill>
          <a:blip r:embed="rId6">
            <a:alphaModFix/>
          </a:blip>
          <a:stretch>
            <a:fillRect/>
          </a:stretch>
        </p:blipFill>
        <p:spPr>
          <a:xfrm>
            <a:off x="152400" y="2934125"/>
            <a:ext cx="2857500" cy="2857500"/>
          </a:xfrm>
          <a:prstGeom prst="rect">
            <a:avLst/>
          </a:prstGeom>
          <a:noFill/>
          <a:ln>
            <a:noFill/>
          </a:ln>
        </p:spPr>
      </p:pic>
      <p:pic>
        <p:nvPicPr>
          <p:cNvPr id="180" name="Google Shape;180;p30"/>
          <p:cNvPicPr preferRelativeResize="0"/>
          <p:nvPr/>
        </p:nvPicPr>
        <p:blipFill>
          <a:blip r:embed="rId7">
            <a:alphaModFix/>
          </a:blip>
          <a:stretch>
            <a:fillRect/>
          </a:stretch>
        </p:blipFill>
        <p:spPr>
          <a:xfrm>
            <a:off x="6226458" y="3733800"/>
            <a:ext cx="2688917" cy="26889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84" name="Shape 184"/>
        <p:cNvGrpSpPr/>
        <p:nvPr/>
      </p:nvGrpSpPr>
      <p:grpSpPr>
        <a:xfrm>
          <a:off x="0" y="0"/>
          <a:ext cx="0" cy="0"/>
          <a:chOff x="0" y="0"/>
          <a:chExt cx="0" cy="0"/>
        </a:xfrm>
      </p:grpSpPr>
      <p:sp>
        <p:nvSpPr>
          <p:cNvPr id="185" name="Google Shape;185;p31"/>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500"/>
              <a:t>Which lab events are your students most interested in?</a:t>
            </a:r>
            <a:endParaRPr i="1" sz="3500"/>
          </a:p>
          <a:p>
            <a:pPr indent="0" lvl="0" marL="0" rtl="0" algn="l">
              <a:spcBef>
                <a:spcPts val="0"/>
              </a:spcBef>
              <a:spcAft>
                <a:spcPts val="0"/>
              </a:spcAft>
              <a:buNone/>
            </a:pPr>
            <a:r>
              <a:t/>
            </a:r>
            <a:endParaRPr i="1" sz="3500"/>
          </a:p>
          <a:p>
            <a:pPr indent="0" lvl="0" marL="0" rtl="0" algn="l">
              <a:spcBef>
                <a:spcPts val="0"/>
              </a:spcBef>
              <a:spcAft>
                <a:spcPts val="0"/>
              </a:spcAft>
              <a:buNone/>
            </a:pPr>
            <a:r>
              <a:rPr i="1" lang="en" sz="3500"/>
              <a:t>Which seem the most confusing and/or logistically challenging?</a:t>
            </a:r>
            <a:endParaRPr i="1" sz="3500"/>
          </a:p>
        </p:txBody>
      </p:sp>
      <p:sp>
        <p:nvSpPr>
          <p:cNvPr id="186" name="Google Shape;186;p31"/>
          <p:cNvSpPr txBox="1"/>
          <p:nvPr>
            <p:ph idx="1" type="body"/>
          </p:nvPr>
        </p:nvSpPr>
        <p:spPr>
          <a:xfrm>
            <a:off x="311700" y="5387657"/>
            <a:ext cx="8520600" cy="704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100" u="sng">
                <a:solidFill>
                  <a:schemeClr val="accent5"/>
                </a:solidFill>
                <a:hlinkClick r:id="rId3">
                  <a:extLst>
                    <a:ext uri="{A12FA001-AC4F-418D-AE19-62706E023703}">
                      <ahyp:hlinkClr val="tx"/>
                    </a:ext>
                  </a:extLst>
                </a:hlinkClick>
              </a:rPr>
              <a:t>https://padlet.com/ashley_dasilva/vmldn1dyxpqsqyck</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sp>
        <p:nvSpPr>
          <p:cNvPr id="65" name="Google Shape;65;p14"/>
          <p:cNvSpPr txBox="1"/>
          <p:nvPr>
            <p:ph type="title"/>
          </p:nvPr>
        </p:nvSpPr>
        <p:spPr>
          <a:xfrm>
            <a:off x="0" y="1531300"/>
            <a:ext cx="3010500" cy="204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highlight>
                  <a:schemeClr val="accent6"/>
                </a:highlight>
              </a:rPr>
              <a:t>Workshop Agenda</a:t>
            </a:r>
            <a:endParaRPr>
              <a:highlight>
                <a:schemeClr val="accent6"/>
              </a:highlight>
            </a:endParaRPr>
          </a:p>
        </p:txBody>
      </p:sp>
      <p:sp>
        <p:nvSpPr>
          <p:cNvPr id="66" name="Google Shape;66;p14"/>
          <p:cNvSpPr txBox="1"/>
          <p:nvPr>
            <p:ph idx="2" type="body"/>
          </p:nvPr>
        </p:nvSpPr>
        <p:spPr>
          <a:xfrm>
            <a:off x="3091350" y="35625"/>
            <a:ext cx="6052800" cy="6822300"/>
          </a:xfrm>
          <a:prstGeom prst="rect">
            <a:avLst/>
          </a:prstGeom>
          <a:solidFill>
            <a:schemeClr val="accent2"/>
          </a:solidFill>
        </p:spPr>
        <p:txBody>
          <a:bodyPr anchorCtr="0" anchor="ctr" bIns="91425" lIns="91425" spcFirstLastPara="1" rIns="91425" wrap="square" tIns="91425">
            <a:noAutofit/>
          </a:bodyPr>
          <a:lstStyle/>
          <a:p>
            <a:pPr indent="0" lvl="0" marL="0" rtl="0" algn="l">
              <a:spcBef>
                <a:spcPts val="0"/>
              </a:spcBef>
              <a:spcAft>
                <a:spcPts val="0"/>
              </a:spcAft>
              <a:buNone/>
            </a:pPr>
            <a:r>
              <a:rPr lang="en" sz="2400"/>
              <a:t>12:30 - 12:45  </a:t>
            </a:r>
            <a:r>
              <a:rPr b="1" lang="en" sz="2400">
                <a:solidFill>
                  <a:schemeClr val="accent6"/>
                </a:solidFill>
              </a:rPr>
              <a:t>Team Members</a:t>
            </a:r>
            <a:r>
              <a:rPr lang="en" sz="2400"/>
              <a:t>  5:30 - 5:45</a:t>
            </a:r>
            <a:endParaRPr sz="2400"/>
          </a:p>
          <a:p>
            <a:pPr indent="0" lvl="0" marL="0" rtl="0" algn="l">
              <a:spcBef>
                <a:spcPts val="1200"/>
              </a:spcBef>
              <a:spcAft>
                <a:spcPts val="0"/>
              </a:spcAft>
              <a:buNone/>
            </a:pPr>
            <a:r>
              <a:rPr lang="en" sz="2400"/>
              <a:t>12:45 - 1:00  </a:t>
            </a:r>
            <a:r>
              <a:rPr b="1" lang="en" sz="2400">
                <a:solidFill>
                  <a:schemeClr val="accent6"/>
                </a:solidFill>
              </a:rPr>
              <a:t>General Timeline</a:t>
            </a:r>
            <a:r>
              <a:rPr lang="en" sz="2400"/>
              <a:t> 5:45 - 6:00</a:t>
            </a:r>
            <a:endParaRPr sz="2400"/>
          </a:p>
          <a:p>
            <a:pPr indent="0" lvl="0" marL="0" rtl="0" algn="l">
              <a:spcBef>
                <a:spcPts val="1200"/>
              </a:spcBef>
              <a:spcAft>
                <a:spcPts val="0"/>
              </a:spcAft>
              <a:buNone/>
            </a:pPr>
            <a:r>
              <a:rPr lang="en" sz="2400"/>
              <a:t>1:00 - 1:15 </a:t>
            </a:r>
            <a:r>
              <a:rPr b="1" lang="en" sz="2400">
                <a:solidFill>
                  <a:schemeClr val="accent6"/>
                </a:solidFill>
              </a:rPr>
              <a:t>About the </a:t>
            </a:r>
            <a:r>
              <a:rPr b="1" lang="en" sz="2400">
                <a:solidFill>
                  <a:schemeClr val="accent6"/>
                </a:solidFill>
              </a:rPr>
              <a:t>Tournament</a:t>
            </a:r>
            <a:r>
              <a:rPr lang="en" sz="2400"/>
              <a:t> 6:00 - 6:15</a:t>
            </a:r>
            <a:endParaRPr sz="2400"/>
          </a:p>
          <a:p>
            <a:pPr indent="0" lvl="0" marL="0" rtl="0" algn="l">
              <a:spcBef>
                <a:spcPts val="1200"/>
              </a:spcBef>
              <a:spcAft>
                <a:spcPts val="0"/>
              </a:spcAft>
              <a:buNone/>
            </a:pPr>
            <a:r>
              <a:rPr lang="en" sz="2400"/>
              <a:t> </a:t>
            </a:r>
            <a:endParaRPr sz="2400"/>
          </a:p>
          <a:p>
            <a:pPr indent="0" lvl="0" marL="0" rtl="0" algn="l">
              <a:spcBef>
                <a:spcPts val="1200"/>
              </a:spcBef>
              <a:spcAft>
                <a:spcPts val="0"/>
              </a:spcAft>
              <a:buNone/>
            </a:pPr>
            <a:r>
              <a:rPr lang="en" sz="2400"/>
              <a:t>1:15 - 1:45 </a:t>
            </a:r>
            <a:r>
              <a:rPr b="1" lang="en" sz="2400">
                <a:solidFill>
                  <a:schemeClr val="accent6"/>
                </a:solidFill>
              </a:rPr>
              <a:t>Finding Resources</a:t>
            </a:r>
            <a:r>
              <a:rPr b="1" lang="en" sz="2400">
                <a:solidFill>
                  <a:schemeClr val="accent6"/>
                </a:solidFill>
              </a:rPr>
              <a:t> </a:t>
            </a:r>
            <a:r>
              <a:rPr lang="en" sz="2400"/>
              <a:t> 6:15 - 6:45</a:t>
            </a:r>
            <a:endParaRPr sz="2400"/>
          </a:p>
          <a:p>
            <a:pPr indent="0" lvl="0" marL="0" rtl="0" algn="l">
              <a:spcBef>
                <a:spcPts val="1200"/>
              </a:spcBef>
              <a:spcAft>
                <a:spcPts val="0"/>
              </a:spcAft>
              <a:buNone/>
            </a:pPr>
            <a:r>
              <a:t/>
            </a:r>
            <a:endParaRPr sz="2400"/>
          </a:p>
          <a:p>
            <a:pPr indent="0" lvl="0" marL="0" rtl="0" algn="l">
              <a:spcBef>
                <a:spcPts val="1200"/>
              </a:spcBef>
              <a:spcAft>
                <a:spcPts val="0"/>
              </a:spcAft>
              <a:buNone/>
            </a:pPr>
            <a:r>
              <a:rPr lang="en" sz="2400"/>
              <a:t>1:45 - 2:00 </a:t>
            </a:r>
            <a:r>
              <a:rPr b="1" lang="en" sz="2400">
                <a:solidFill>
                  <a:schemeClr val="accent6"/>
                </a:solidFill>
              </a:rPr>
              <a:t>Build Events</a:t>
            </a:r>
            <a:r>
              <a:rPr lang="en" sz="2400"/>
              <a:t> 6:45 - 7:00</a:t>
            </a:r>
            <a:endParaRPr sz="2400"/>
          </a:p>
          <a:p>
            <a:pPr indent="0" lvl="0" marL="0" rtl="0" algn="l">
              <a:spcBef>
                <a:spcPts val="1200"/>
              </a:spcBef>
              <a:spcAft>
                <a:spcPts val="0"/>
              </a:spcAft>
              <a:buNone/>
            </a:pPr>
            <a:r>
              <a:rPr lang="en" sz="2400"/>
              <a:t>2:00 - 2:15 </a:t>
            </a:r>
            <a:r>
              <a:rPr b="1" lang="en" sz="2400">
                <a:solidFill>
                  <a:schemeClr val="accent6"/>
                </a:solidFill>
              </a:rPr>
              <a:t>Lab Events</a:t>
            </a:r>
            <a:r>
              <a:rPr lang="en" sz="2400"/>
              <a:t> 7:00 - 7:15</a:t>
            </a:r>
            <a:endParaRPr sz="2400"/>
          </a:p>
          <a:p>
            <a:pPr indent="0" lvl="0" marL="0" rtl="0" algn="l">
              <a:spcBef>
                <a:spcPts val="1200"/>
              </a:spcBef>
              <a:spcAft>
                <a:spcPts val="0"/>
              </a:spcAft>
              <a:buNone/>
            </a:pPr>
            <a:r>
              <a:rPr lang="en" sz="2400"/>
              <a:t>2:15 - 2:30 </a:t>
            </a:r>
            <a:r>
              <a:rPr b="1" lang="en" sz="2400">
                <a:solidFill>
                  <a:schemeClr val="accent6"/>
                </a:solidFill>
              </a:rPr>
              <a:t>Knowledge Events</a:t>
            </a:r>
            <a:r>
              <a:rPr lang="en" sz="2400"/>
              <a:t>  7:15 - 7:30</a:t>
            </a:r>
            <a:endParaRPr sz="2400"/>
          </a:p>
          <a:p>
            <a:pPr indent="0" lvl="0" marL="0" rtl="0" algn="l">
              <a:spcBef>
                <a:spcPts val="1200"/>
              </a:spcBef>
              <a:spcAft>
                <a:spcPts val="1200"/>
              </a:spcAft>
              <a:buNone/>
            </a:pPr>
            <a:r>
              <a:t/>
            </a:r>
            <a:endParaRPr/>
          </a:p>
        </p:txBody>
      </p:sp>
      <p:sp>
        <p:nvSpPr>
          <p:cNvPr id="67" name="Google Shape;67;p14"/>
          <p:cNvSpPr txBox="1"/>
          <p:nvPr>
            <p:ph idx="1" type="subTitle"/>
          </p:nvPr>
        </p:nvSpPr>
        <p:spPr>
          <a:xfrm>
            <a:off x="191675" y="3992450"/>
            <a:ext cx="2766900" cy="1486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link to Padlet for interactivity:</a:t>
            </a:r>
            <a:endParaRPr/>
          </a:p>
          <a:p>
            <a:pPr indent="0" lvl="0" marL="0" rtl="0" algn="ctr">
              <a:spcBef>
                <a:spcPts val="0"/>
              </a:spcBef>
              <a:spcAft>
                <a:spcPts val="0"/>
              </a:spcAft>
              <a:buNone/>
            </a:pPr>
            <a:r>
              <a:t/>
            </a:r>
            <a:endParaRPr/>
          </a:p>
          <a:p>
            <a:pPr indent="0" lvl="0" marL="0" rtl="0" algn="ctr">
              <a:spcBef>
                <a:spcPts val="0"/>
              </a:spcBef>
              <a:spcAft>
                <a:spcPts val="0"/>
              </a:spcAft>
              <a:buNone/>
            </a:pPr>
            <a:r>
              <a:rPr lang="en" u="sng">
                <a:solidFill>
                  <a:schemeClr val="hlink"/>
                </a:solidFill>
                <a:hlinkClick r:id="rId3"/>
              </a:rPr>
              <a:t>https://padlet.com/ashley_dasilva/vmldn1dyxpqsqyck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32"/>
          <p:cNvSpPr txBox="1"/>
          <p:nvPr>
            <p:ph type="ctrTitle"/>
          </p:nvPr>
        </p:nvSpPr>
        <p:spPr>
          <a:xfrm>
            <a:off x="480150" y="109425"/>
            <a:ext cx="8183700" cy="81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highlight>
                  <a:schemeClr val="accent6"/>
                </a:highlight>
              </a:rPr>
              <a:t>Knowledge Events</a:t>
            </a:r>
            <a:endParaRPr>
              <a:highlight>
                <a:schemeClr val="accent6"/>
              </a:highlight>
            </a:endParaRPr>
          </a:p>
        </p:txBody>
      </p:sp>
      <p:sp>
        <p:nvSpPr>
          <p:cNvPr id="192" name="Google Shape;192;p32"/>
          <p:cNvSpPr txBox="1"/>
          <p:nvPr/>
        </p:nvSpPr>
        <p:spPr>
          <a:xfrm>
            <a:off x="204950" y="995300"/>
            <a:ext cx="8851200" cy="5337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200">
                <a:solidFill>
                  <a:schemeClr val="accent5"/>
                </a:solidFill>
                <a:latin typeface="Source Sans Pro"/>
                <a:ea typeface="Source Sans Pro"/>
                <a:cs typeface="Source Sans Pro"/>
                <a:sym typeface="Source Sans Pro"/>
              </a:rPr>
              <a:t>Special Challenges for Knowledge Events</a:t>
            </a:r>
            <a:endParaRPr sz="2200">
              <a:solidFill>
                <a:schemeClr val="accent5"/>
              </a:solidFill>
              <a:latin typeface="Source Sans Pro"/>
              <a:ea typeface="Source Sans Pro"/>
              <a:cs typeface="Source Sans Pro"/>
              <a:sym typeface="Source Sans Pro"/>
            </a:endParaRPr>
          </a:p>
          <a:p>
            <a:pPr indent="-368300" lvl="0" marL="457200" rtl="0" algn="l">
              <a:spcBef>
                <a:spcPts val="0"/>
              </a:spcBef>
              <a:spcAft>
                <a:spcPts val="0"/>
              </a:spcAft>
              <a:buClr>
                <a:schemeClr val="accent5"/>
              </a:buClr>
              <a:buSzPts val="2200"/>
              <a:buFont typeface="Source Sans Pro"/>
              <a:buChar char="❖"/>
            </a:pPr>
            <a:r>
              <a:rPr lang="en" sz="2200">
                <a:solidFill>
                  <a:schemeClr val="accent5"/>
                </a:solidFill>
                <a:latin typeface="Source Sans Pro"/>
                <a:ea typeface="Source Sans Pro"/>
                <a:cs typeface="Source Sans Pro"/>
                <a:sym typeface="Source Sans Pro"/>
              </a:rPr>
              <a:t>organizing notes into a binder or </a:t>
            </a:r>
            <a:r>
              <a:rPr lang="en" sz="2200">
                <a:solidFill>
                  <a:schemeClr val="accent5"/>
                </a:solidFill>
                <a:latin typeface="Source Sans Pro"/>
                <a:ea typeface="Source Sans Pro"/>
                <a:cs typeface="Source Sans Pro"/>
                <a:sym typeface="Source Sans Pro"/>
              </a:rPr>
              <a:t>usable</a:t>
            </a:r>
            <a:r>
              <a:rPr lang="en" sz="2200">
                <a:solidFill>
                  <a:schemeClr val="accent5"/>
                </a:solidFill>
                <a:latin typeface="Source Sans Pro"/>
                <a:ea typeface="Source Sans Pro"/>
                <a:cs typeface="Source Sans Pro"/>
                <a:sym typeface="Source Sans Pro"/>
              </a:rPr>
              <a:t> notes page</a:t>
            </a:r>
            <a:endParaRPr sz="2200">
              <a:solidFill>
                <a:schemeClr val="accent5"/>
              </a:solidFill>
              <a:latin typeface="Source Sans Pro"/>
              <a:ea typeface="Source Sans Pro"/>
              <a:cs typeface="Source Sans Pro"/>
              <a:sym typeface="Source Sans Pro"/>
            </a:endParaRPr>
          </a:p>
          <a:p>
            <a:pPr indent="-368300" lvl="1" marL="914400" rtl="0" algn="l">
              <a:spcBef>
                <a:spcPts val="0"/>
              </a:spcBef>
              <a:spcAft>
                <a:spcPts val="0"/>
              </a:spcAft>
              <a:buClr>
                <a:schemeClr val="accent5"/>
              </a:buClr>
              <a:buSzPts val="2200"/>
              <a:buFont typeface="Source Sans Pro"/>
              <a:buChar char="➢"/>
            </a:pPr>
            <a:r>
              <a:rPr lang="en" sz="2200">
                <a:solidFill>
                  <a:schemeClr val="accent5"/>
                </a:solidFill>
                <a:latin typeface="Source Sans Pro"/>
                <a:ea typeface="Source Sans Pro"/>
                <a:cs typeface="Source Sans Pro"/>
                <a:sym typeface="Source Sans Pro"/>
              </a:rPr>
              <a:t>partners may use copies of the same resource to avoid sharing OR have resources that add up to the allowed notes</a:t>
            </a:r>
            <a:endParaRPr sz="2200">
              <a:solidFill>
                <a:schemeClr val="accent5"/>
              </a:solidFill>
              <a:latin typeface="Source Sans Pro"/>
              <a:ea typeface="Source Sans Pro"/>
              <a:cs typeface="Source Sans Pro"/>
              <a:sym typeface="Source Sans Pro"/>
            </a:endParaRPr>
          </a:p>
          <a:p>
            <a:pPr indent="-368300" lvl="1" marL="914400" rtl="0" algn="l">
              <a:spcBef>
                <a:spcPts val="0"/>
              </a:spcBef>
              <a:spcAft>
                <a:spcPts val="0"/>
              </a:spcAft>
              <a:buClr>
                <a:schemeClr val="accent5"/>
              </a:buClr>
              <a:buSzPts val="2200"/>
              <a:buFont typeface="Source Sans Pro"/>
              <a:buChar char="➢"/>
            </a:pPr>
            <a:r>
              <a:rPr lang="en" sz="2200">
                <a:solidFill>
                  <a:schemeClr val="accent5"/>
                </a:solidFill>
                <a:latin typeface="Source Sans Pro"/>
                <a:ea typeface="Source Sans Pro"/>
                <a:cs typeface="Source Sans Pro"/>
                <a:sym typeface="Source Sans Pro"/>
              </a:rPr>
              <a:t>check calculator rules for each event in Rules Manual</a:t>
            </a:r>
            <a:endParaRPr sz="2200">
              <a:solidFill>
                <a:schemeClr val="accent5"/>
              </a:solidFill>
              <a:latin typeface="Source Sans Pro"/>
              <a:ea typeface="Source Sans Pro"/>
              <a:cs typeface="Source Sans Pro"/>
              <a:sym typeface="Source Sans Pro"/>
            </a:endParaRPr>
          </a:p>
          <a:p>
            <a:pPr indent="-368300" lvl="0" marL="457200" rtl="0" algn="l">
              <a:spcBef>
                <a:spcPts val="0"/>
              </a:spcBef>
              <a:spcAft>
                <a:spcPts val="0"/>
              </a:spcAft>
              <a:buClr>
                <a:schemeClr val="accent5"/>
              </a:buClr>
              <a:buSzPts val="2200"/>
              <a:buFont typeface="Source Sans Pro"/>
              <a:buChar char="❖"/>
            </a:pPr>
            <a:r>
              <a:rPr lang="en" sz="2200">
                <a:solidFill>
                  <a:schemeClr val="accent5"/>
                </a:solidFill>
                <a:latin typeface="Source Sans Pro"/>
                <a:ea typeface="Source Sans Pro"/>
                <a:cs typeface="Source Sans Pro"/>
                <a:sym typeface="Source Sans Pro"/>
              </a:rPr>
              <a:t>take practice test using the notes to build fluency + revise them</a:t>
            </a:r>
            <a:endParaRPr sz="2200">
              <a:solidFill>
                <a:schemeClr val="accent5"/>
              </a:solidFill>
              <a:latin typeface="Source Sans Pro"/>
              <a:ea typeface="Source Sans Pro"/>
              <a:cs typeface="Source Sans Pro"/>
              <a:sym typeface="Source Sans Pro"/>
            </a:endParaRPr>
          </a:p>
          <a:p>
            <a:pPr indent="-368300" lvl="1" marL="914400" rtl="0" algn="l">
              <a:spcBef>
                <a:spcPts val="0"/>
              </a:spcBef>
              <a:spcAft>
                <a:spcPts val="0"/>
              </a:spcAft>
              <a:buClr>
                <a:schemeClr val="accent5"/>
              </a:buClr>
              <a:buSzPts val="2200"/>
              <a:buFont typeface="Source Sans Pro"/>
              <a:buChar char="➢"/>
            </a:pPr>
            <a:r>
              <a:rPr lang="en" sz="2200">
                <a:solidFill>
                  <a:schemeClr val="accent5"/>
                </a:solidFill>
                <a:latin typeface="Source Sans Pro"/>
                <a:ea typeface="Source Sans Pro"/>
                <a:cs typeface="Source Sans Pro"/>
                <a:sym typeface="Source Sans Pro"/>
              </a:rPr>
              <a:t>be able to interpret images, graphs, science data sets</a:t>
            </a:r>
            <a:endParaRPr sz="2200">
              <a:solidFill>
                <a:schemeClr val="accent5"/>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2400">
              <a:solidFill>
                <a:schemeClr val="accent5"/>
              </a:solidFill>
              <a:latin typeface="Source Sans Pro"/>
              <a:ea typeface="Source Sans Pro"/>
              <a:cs typeface="Source Sans Pro"/>
              <a:sym typeface="Source Sans Pro"/>
            </a:endParaRPr>
          </a:p>
          <a:p>
            <a:pPr indent="-381000" lvl="0" marL="4572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Events that fit this category:</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Anatomy &amp; Physiology (B/C) and Cell Biology (C)</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Solar System (B) and Astronomy (C)</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Crave the Wave = </a:t>
            </a:r>
            <a:r>
              <a:rPr lang="en" sz="2200">
                <a:solidFill>
                  <a:schemeClr val="accent6"/>
                </a:solidFill>
                <a:latin typeface="Source Sans Pro"/>
                <a:ea typeface="Source Sans Pro"/>
                <a:cs typeface="Source Sans Pro"/>
                <a:sym typeface="Source Sans Pro"/>
              </a:rPr>
              <a:t>wave energy</a:t>
            </a:r>
            <a:r>
              <a:rPr lang="en" sz="2400">
                <a:solidFill>
                  <a:schemeClr val="accent6"/>
                </a:solidFill>
                <a:latin typeface="Source Sans Pro"/>
                <a:ea typeface="Source Sans Pro"/>
                <a:cs typeface="Source Sans Pro"/>
                <a:sym typeface="Source Sans Pro"/>
              </a:rPr>
              <a:t> (B) &amp; Meteorology = </a:t>
            </a:r>
            <a:r>
              <a:rPr lang="en" sz="2200">
                <a:solidFill>
                  <a:schemeClr val="accent6"/>
                </a:solidFill>
                <a:latin typeface="Source Sans Pro"/>
                <a:ea typeface="Source Sans Pro"/>
                <a:cs typeface="Source Sans Pro"/>
                <a:sym typeface="Source Sans Pro"/>
              </a:rPr>
              <a:t>weather</a:t>
            </a:r>
            <a:r>
              <a:rPr lang="en" sz="2400">
                <a:solidFill>
                  <a:schemeClr val="accent6"/>
                </a:solidFill>
                <a:latin typeface="Source Sans Pro"/>
                <a:ea typeface="Source Sans Pro"/>
                <a:cs typeface="Source Sans Pro"/>
                <a:sym typeface="Source Sans Pro"/>
              </a:rPr>
              <a:t> (B)</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Dynamic Planet: Hydrogeology (B/C) &amp; Green Gen. (B/C)</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Ornithology = birds (B/C) and Rocks &amp; Minerals (B/C)</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Road Scholar = maps (B) and Remote Sensing (C)</a:t>
            </a:r>
            <a:endParaRPr sz="2400">
              <a:solidFill>
                <a:schemeClr val="accent5"/>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33"/>
          <p:cNvSpPr txBox="1"/>
          <p:nvPr>
            <p:ph type="title"/>
          </p:nvPr>
        </p:nvSpPr>
        <p:spPr>
          <a:xfrm>
            <a:off x="323050" y="568925"/>
            <a:ext cx="3595200" cy="2212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Knowledge</a:t>
            </a:r>
            <a:r>
              <a:rPr lang="en"/>
              <a:t> Event Examples</a:t>
            </a:r>
            <a:endParaRPr/>
          </a:p>
        </p:txBody>
      </p:sp>
      <p:pic>
        <p:nvPicPr>
          <p:cNvPr id="198" name="Google Shape;198;p33"/>
          <p:cNvPicPr preferRelativeResize="0"/>
          <p:nvPr/>
        </p:nvPicPr>
        <p:blipFill>
          <a:blip r:embed="rId3">
            <a:alphaModFix/>
          </a:blip>
          <a:stretch>
            <a:fillRect/>
          </a:stretch>
        </p:blipFill>
        <p:spPr>
          <a:xfrm>
            <a:off x="6204308" y="3755600"/>
            <a:ext cx="2792267" cy="2792267"/>
          </a:xfrm>
          <a:prstGeom prst="rect">
            <a:avLst/>
          </a:prstGeom>
          <a:noFill/>
          <a:ln>
            <a:noFill/>
          </a:ln>
        </p:spPr>
      </p:pic>
      <p:pic>
        <p:nvPicPr>
          <p:cNvPr id="199" name="Google Shape;199;p33"/>
          <p:cNvPicPr preferRelativeResize="0"/>
          <p:nvPr/>
        </p:nvPicPr>
        <p:blipFill>
          <a:blip r:embed="rId4">
            <a:alphaModFix/>
          </a:blip>
          <a:stretch>
            <a:fillRect/>
          </a:stretch>
        </p:blipFill>
        <p:spPr>
          <a:xfrm>
            <a:off x="4225575" y="152400"/>
            <a:ext cx="4766024" cy="3428619"/>
          </a:xfrm>
          <a:prstGeom prst="rect">
            <a:avLst/>
          </a:prstGeom>
          <a:noFill/>
          <a:ln>
            <a:noFill/>
          </a:ln>
        </p:spPr>
      </p:pic>
      <p:pic>
        <p:nvPicPr>
          <p:cNvPr id="200" name="Google Shape;200;p33"/>
          <p:cNvPicPr preferRelativeResize="0"/>
          <p:nvPr/>
        </p:nvPicPr>
        <p:blipFill>
          <a:blip r:embed="rId5">
            <a:alphaModFix/>
          </a:blip>
          <a:stretch>
            <a:fillRect/>
          </a:stretch>
        </p:blipFill>
        <p:spPr>
          <a:xfrm>
            <a:off x="2183372" y="2907222"/>
            <a:ext cx="4330525" cy="1849575"/>
          </a:xfrm>
          <a:prstGeom prst="rect">
            <a:avLst/>
          </a:prstGeom>
          <a:noFill/>
          <a:ln>
            <a:noFill/>
          </a:ln>
        </p:spPr>
      </p:pic>
      <p:pic>
        <p:nvPicPr>
          <p:cNvPr id="201" name="Google Shape;201;p33"/>
          <p:cNvPicPr preferRelativeResize="0"/>
          <p:nvPr/>
        </p:nvPicPr>
        <p:blipFill>
          <a:blip r:embed="rId6">
            <a:alphaModFix/>
          </a:blip>
          <a:stretch>
            <a:fillRect/>
          </a:stretch>
        </p:blipFill>
        <p:spPr>
          <a:xfrm>
            <a:off x="416475" y="3843475"/>
            <a:ext cx="2704399" cy="2704399"/>
          </a:xfrm>
          <a:prstGeom prst="rect">
            <a:avLst/>
          </a:prstGeom>
          <a:noFill/>
          <a:ln>
            <a:noFill/>
          </a:ln>
        </p:spPr>
      </p:pic>
      <p:pic>
        <p:nvPicPr>
          <p:cNvPr id="202" name="Google Shape;202;p33"/>
          <p:cNvPicPr preferRelativeResize="0"/>
          <p:nvPr/>
        </p:nvPicPr>
        <p:blipFill>
          <a:blip r:embed="rId7">
            <a:alphaModFix/>
          </a:blip>
          <a:stretch>
            <a:fillRect/>
          </a:stretch>
        </p:blipFill>
        <p:spPr>
          <a:xfrm>
            <a:off x="3382449" y="4625972"/>
            <a:ext cx="2560273" cy="1921903"/>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06" name="Shape 206"/>
        <p:cNvGrpSpPr/>
        <p:nvPr/>
      </p:nvGrpSpPr>
      <p:grpSpPr>
        <a:xfrm>
          <a:off x="0" y="0"/>
          <a:ext cx="0" cy="0"/>
          <a:chOff x="0" y="0"/>
          <a:chExt cx="0" cy="0"/>
        </a:xfrm>
      </p:grpSpPr>
      <p:sp>
        <p:nvSpPr>
          <p:cNvPr id="207" name="Google Shape;207;p34"/>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sz="3500"/>
              <a:t>Which knowledge events are your students most interested in?</a:t>
            </a:r>
            <a:endParaRPr i="1" sz="3500"/>
          </a:p>
          <a:p>
            <a:pPr indent="0" lvl="0" marL="0" rtl="0" algn="l">
              <a:spcBef>
                <a:spcPts val="0"/>
              </a:spcBef>
              <a:spcAft>
                <a:spcPts val="0"/>
              </a:spcAft>
              <a:buNone/>
            </a:pPr>
            <a:r>
              <a:t/>
            </a:r>
            <a:endParaRPr i="1" sz="3500"/>
          </a:p>
          <a:p>
            <a:pPr indent="0" lvl="0" marL="0" rtl="0" algn="l">
              <a:spcBef>
                <a:spcPts val="0"/>
              </a:spcBef>
              <a:spcAft>
                <a:spcPts val="0"/>
              </a:spcAft>
              <a:buNone/>
            </a:pPr>
            <a:r>
              <a:rPr i="1" lang="en" sz="3500"/>
              <a:t>Which seem the most confusing and/or logistically challenging?</a:t>
            </a:r>
            <a:endParaRPr i="1" sz="3500"/>
          </a:p>
        </p:txBody>
      </p:sp>
      <p:sp>
        <p:nvSpPr>
          <p:cNvPr id="208" name="Google Shape;208;p34"/>
          <p:cNvSpPr txBox="1"/>
          <p:nvPr>
            <p:ph idx="1" type="body"/>
          </p:nvPr>
        </p:nvSpPr>
        <p:spPr>
          <a:xfrm>
            <a:off x="311700" y="5387657"/>
            <a:ext cx="8520600" cy="704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None/>
            </a:pPr>
            <a:r>
              <a:rPr lang="en" sz="2100" u="sng">
                <a:solidFill>
                  <a:schemeClr val="accent5"/>
                </a:solidFill>
                <a:hlinkClick r:id="rId3">
                  <a:extLst>
                    <a:ext uri="{A12FA001-AC4F-418D-AE19-62706E023703}">
                      <ahyp:hlinkClr val="tx"/>
                    </a:ext>
                  </a:extLst>
                </a:hlinkClick>
              </a:rPr>
              <a:t>https://padlet.com/ashley_dasilva/vmldn1dyxpqsqyck</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 name="Shape 71"/>
        <p:cNvGrpSpPr/>
        <p:nvPr/>
      </p:nvGrpSpPr>
      <p:grpSpPr>
        <a:xfrm>
          <a:off x="0" y="0"/>
          <a:ext cx="0" cy="0"/>
          <a:chOff x="0" y="0"/>
          <a:chExt cx="0" cy="0"/>
        </a:xfrm>
      </p:grpSpPr>
      <p:sp>
        <p:nvSpPr>
          <p:cNvPr id="72" name="Google Shape;72;p15"/>
          <p:cNvSpPr txBox="1"/>
          <p:nvPr>
            <p:ph type="ctrTitle"/>
          </p:nvPr>
        </p:nvSpPr>
        <p:spPr>
          <a:xfrm>
            <a:off x="480150" y="4"/>
            <a:ext cx="8183700" cy="10266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highlight>
                  <a:schemeClr val="accent6"/>
                </a:highlight>
              </a:rPr>
              <a:t>Team Members</a:t>
            </a:r>
            <a:endParaRPr>
              <a:highlight>
                <a:schemeClr val="accent6"/>
              </a:highlight>
            </a:endParaRPr>
          </a:p>
        </p:txBody>
      </p:sp>
      <p:sp>
        <p:nvSpPr>
          <p:cNvPr id="73" name="Google Shape;73;p15"/>
          <p:cNvSpPr txBox="1"/>
          <p:nvPr>
            <p:ph idx="1" type="subTitle"/>
          </p:nvPr>
        </p:nvSpPr>
        <p:spPr>
          <a:xfrm>
            <a:off x="485875" y="1150325"/>
            <a:ext cx="8422800" cy="12996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accent5"/>
              </a:buClr>
              <a:buSzPts val="2400"/>
              <a:buChar char="❖"/>
            </a:pPr>
            <a:r>
              <a:rPr lang="en">
                <a:solidFill>
                  <a:schemeClr val="accent5"/>
                </a:solidFill>
              </a:rPr>
              <a:t>Up to 15 members </a:t>
            </a:r>
            <a:r>
              <a:rPr lang="en">
                <a:solidFill>
                  <a:schemeClr val="accent5"/>
                </a:solidFill>
              </a:rPr>
              <a:t>from the same school,* plus alternates</a:t>
            </a:r>
            <a:endParaRPr>
              <a:solidFill>
                <a:schemeClr val="accent5"/>
              </a:solidFill>
            </a:endParaRPr>
          </a:p>
          <a:p>
            <a:pPr indent="-381000" lvl="0" marL="457200" rtl="0" algn="l">
              <a:spcBef>
                <a:spcPts val="0"/>
              </a:spcBef>
              <a:spcAft>
                <a:spcPts val="0"/>
              </a:spcAft>
              <a:buClr>
                <a:schemeClr val="accent5"/>
              </a:buClr>
              <a:buSzPts val="2400"/>
              <a:buChar char="❖"/>
            </a:pPr>
            <a:r>
              <a:rPr lang="en">
                <a:solidFill>
                  <a:schemeClr val="accent5"/>
                </a:solidFill>
              </a:rPr>
              <a:t>It’s fine to start small!  There isn’t a minimum size.</a:t>
            </a:r>
            <a:endParaRPr>
              <a:solidFill>
                <a:schemeClr val="accent5"/>
              </a:solidFill>
            </a:endParaRPr>
          </a:p>
          <a:p>
            <a:pPr indent="-381000" lvl="0" marL="457200" rtl="0" algn="l">
              <a:spcBef>
                <a:spcPts val="0"/>
              </a:spcBef>
              <a:spcAft>
                <a:spcPts val="0"/>
              </a:spcAft>
              <a:buClr>
                <a:schemeClr val="accent5"/>
              </a:buClr>
              <a:buSzPts val="2400"/>
              <a:buChar char="❖"/>
            </a:pPr>
            <a:r>
              <a:rPr lang="en">
                <a:solidFill>
                  <a:schemeClr val="accent5"/>
                </a:solidFill>
              </a:rPr>
              <a:t>Up to 3 teams per school register before Jan 31st, additional may be possible afterwards</a:t>
            </a:r>
            <a:endParaRPr>
              <a:solidFill>
                <a:schemeClr val="accent5"/>
              </a:solidFill>
            </a:endParaRPr>
          </a:p>
          <a:p>
            <a:pPr indent="0" lvl="0" marL="457200" rtl="0" algn="l">
              <a:spcBef>
                <a:spcPts val="0"/>
              </a:spcBef>
              <a:spcAft>
                <a:spcPts val="0"/>
              </a:spcAft>
              <a:buNone/>
            </a:pPr>
            <a:r>
              <a:t/>
            </a:r>
            <a:endParaRPr>
              <a:solidFill>
                <a:schemeClr val="accent5"/>
              </a:solidFill>
            </a:endParaRPr>
          </a:p>
        </p:txBody>
      </p:sp>
      <p:sp>
        <p:nvSpPr>
          <p:cNvPr id="74" name="Google Shape;74;p15"/>
          <p:cNvSpPr txBox="1"/>
          <p:nvPr/>
        </p:nvSpPr>
        <p:spPr>
          <a:xfrm>
            <a:off x="389500" y="3630700"/>
            <a:ext cx="8519100" cy="2849400"/>
          </a:xfrm>
          <a:prstGeom prst="rect">
            <a:avLst/>
          </a:prstGeom>
          <a:noFill/>
          <a:ln>
            <a:noFill/>
          </a:ln>
        </p:spPr>
        <p:txBody>
          <a:bodyPr anchorCtr="0" anchor="t" bIns="91425" lIns="91425" spcFirstLastPara="1" rIns="91425" wrap="square" tIns="91425">
            <a:noAutofit/>
          </a:bodyPr>
          <a:lstStyle/>
          <a:p>
            <a:pPr indent="0" lvl="0" marL="0" rtl="0" algn="l">
              <a:lnSpc>
                <a:spcPct val="120000"/>
              </a:lnSpc>
              <a:spcBef>
                <a:spcPts val="1900"/>
              </a:spcBef>
              <a:spcAft>
                <a:spcPts val="0"/>
              </a:spcAft>
              <a:buClr>
                <a:schemeClr val="dk2"/>
              </a:buClr>
              <a:buSzPts val="1100"/>
              <a:buFont typeface="Arial"/>
              <a:buNone/>
            </a:pPr>
            <a:r>
              <a:rPr b="1" lang="en" sz="1300">
                <a:solidFill>
                  <a:schemeClr val="dk2"/>
                </a:solidFill>
                <a:highlight>
                  <a:srgbClr val="FFFFFF"/>
                </a:highlight>
              </a:rPr>
              <a:t>The fine print, from the Science Olympiad national site:</a:t>
            </a:r>
            <a:endParaRPr b="1" sz="1300">
              <a:solidFill>
                <a:schemeClr val="dk2"/>
              </a:solidFill>
              <a:highlight>
                <a:srgbClr val="FFFFFF"/>
              </a:highlight>
            </a:endParaRPr>
          </a:p>
          <a:p>
            <a:pPr indent="0" lvl="0" marL="0" rtl="0" algn="l">
              <a:lnSpc>
                <a:spcPct val="115000"/>
              </a:lnSpc>
              <a:spcBef>
                <a:spcPts val="1500"/>
              </a:spcBef>
              <a:spcAft>
                <a:spcPts val="0"/>
              </a:spcAft>
              <a:buClr>
                <a:schemeClr val="dk2"/>
              </a:buClr>
              <a:buSzPts val="1100"/>
              <a:buFont typeface="Arial"/>
              <a:buNone/>
            </a:pPr>
            <a:r>
              <a:rPr lang="en" sz="1200">
                <a:solidFill>
                  <a:srgbClr val="212529"/>
                </a:solidFill>
                <a:highlight>
                  <a:srgbClr val="FFFFFF"/>
                </a:highlight>
              </a:rPr>
              <a:t>A Division C (high school) team can have a maximum of seven (7) 12th grade students.</a:t>
            </a:r>
            <a:endParaRPr sz="1200">
              <a:solidFill>
                <a:srgbClr val="212529"/>
              </a:solidFill>
              <a:highlight>
                <a:srgbClr val="FFFFFF"/>
              </a:highlight>
            </a:endParaRPr>
          </a:p>
          <a:p>
            <a:pPr indent="0" lvl="0" marL="0" rtl="0" algn="l">
              <a:lnSpc>
                <a:spcPct val="115000"/>
              </a:lnSpc>
              <a:spcBef>
                <a:spcPts val="1200"/>
              </a:spcBef>
              <a:spcAft>
                <a:spcPts val="0"/>
              </a:spcAft>
              <a:buClr>
                <a:schemeClr val="dk2"/>
              </a:buClr>
              <a:buSzPts val="1100"/>
              <a:buFont typeface="Arial"/>
              <a:buNone/>
            </a:pPr>
            <a:r>
              <a:rPr b="1" lang="en" sz="1300">
                <a:solidFill>
                  <a:schemeClr val="dk2"/>
                </a:solidFill>
                <a:highlight>
                  <a:srgbClr val="FFFFFF"/>
                </a:highlight>
              </a:rPr>
              <a:t>Division B “Returning Students” </a:t>
            </a:r>
            <a:r>
              <a:rPr lang="en" sz="1200">
                <a:solidFill>
                  <a:srgbClr val="212529"/>
                </a:solidFill>
                <a:highlight>
                  <a:srgbClr val="FFFFFF"/>
                </a:highlight>
              </a:rPr>
              <a:t>A maximum of five (5) 9th grade students is permitted on a Division B team. Because middle schools that do not have grades 7, 8 or 9 are at a slight disadvantage, they may invite any combination of up to five (5) of their last year's 6th, 7th or 8th grade students to be part of the team. Possible examples/scenarios:</a:t>
            </a:r>
            <a:endParaRPr sz="1200">
              <a:solidFill>
                <a:srgbClr val="212529"/>
              </a:solidFill>
              <a:highlight>
                <a:srgbClr val="FFFFFF"/>
              </a:highlight>
            </a:endParaRPr>
          </a:p>
          <a:p>
            <a:pPr indent="-304800" lvl="0" marL="457200" rtl="0" algn="l">
              <a:lnSpc>
                <a:spcPct val="115000"/>
              </a:lnSpc>
              <a:spcBef>
                <a:spcPts val="1200"/>
              </a:spcBef>
              <a:spcAft>
                <a:spcPts val="0"/>
              </a:spcAft>
              <a:buClr>
                <a:srgbClr val="212529"/>
              </a:buClr>
              <a:buSzPts val="1200"/>
              <a:buChar char="●"/>
            </a:pPr>
            <a:r>
              <a:rPr lang="en" sz="1200">
                <a:solidFill>
                  <a:srgbClr val="212529"/>
                </a:solidFill>
                <a:highlight>
                  <a:srgbClr val="FFFFFF"/>
                </a:highlight>
              </a:rPr>
              <a:t>A school with grades X-9 can </a:t>
            </a:r>
            <a:r>
              <a:rPr lang="en" sz="1200" u="sng">
                <a:solidFill>
                  <a:srgbClr val="212529"/>
                </a:solidFill>
                <a:highlight>
                  <a:srgbClr val="FFFFFF"/>
                </a:highlight>
              </a:rPr>
              <a:t>only</a:t>
            </a:r>
            <a:r>
              <a:rPr lang="en" sz="1200">
                <a:solidFill>
                  <a:srgbClr val="212529"/>
                </a:solidFill>
                <a:highlight>
                  <a:srgbClr val="FFFFFF"/>
                </a:highlight>
              </a:rPr>
              <a:t> have 5 students from grade 9 (in their current enrollment)</a:t>
            </a:r>
            <a:endParaRPr sz="1200">
              <a:solidFill>
                <a:srgbClr val="212529"/>
              </a:solidFill>
              <a:highlight>
                <a:srgbClr val="FFFFFF"/>
              </a:highlight>
            </a:endParaRPr>
          </a:p>
          <a:p>
            <a:pPr indent="-304800" lvl="0" marL="457200" rtl="0" algn="l">
              <a:lnSpc>
                <a:spcPct val="115000"/>
              </a:lnSpc>
              <a:spcBef>
                <a:spcPts val="0"/>
              </a:spcBef>
              <a:spcAft>
                <a:spcPts val="0"/>
              </a:spcAft>
              <a:buClr>
                <a:srgbClr val="212529"/>
              </a:buClr>
              <a:buSzPts val="1200"/>
              <a:buChar char="●"/>
            </a:pPr>
            <a:r>
              <a:rPr lang="en" sz="1200">
                <a:solidFill>
                  <a:srgbClr val="212529"/>
                </a:solidFill>
                <a:highlight>
                  <a:srgbClr val="FFFFFF"/>
                </a:highlight>
              </a:rPr>
              <a:t>A school with grades X-8 can only bring back 5 students from grade 9 (from the previous year's enrollment of 8th grade students)</a:t>
            </a:r>
            <a:endParaRPr sz="1200">
              <a:solidFill>
                <a:srgbClr val="212529"/>
              </a:solidFill>
              <a:highlight>
                <a:srgbClr val="FFFFFF"/>
              </a:highlight>
            </a:endParaRPr>
          </a:p>
          <a:p>
            <a:pPr indent="-304800" lvl="0" marL="457200" rtl="0" algn="l">
              <a:lnSpc>
                <a:spcPct val="115000"/>
              </a:lnSpc>
              <a:spcBef>
                <a:spcPts val="0"/>
              </a:spcBef>
              <a:spcAft>
                <a:spcPts val="0"/>
              </a:spcAft>
              <a:buClr>
                <a:srgbClr val="212529"/>
              </a:buClr>
              <a:buSzPts val="1200"/>
              <a:buChar char="●"/>
            </a:pPr>
            <a:r>
              <a:rPr lang="en" sz="1200">
                <a:solidFill>
                  <a:srgbClr val="212529"/>
                </a:solidFill>
                <a:highlight>
                  <a:srgbClr val="FFFFFF"/>
                </a:highlight>
              </a:rPr>
              <a:t>A school with grades X-6 can only bring back 5 students from grades 7, 8 or 9 (who had been previously enrolled in that school as a 6th grader)</a:t>
            </a:r>
            <a:endParaRPr sz="1200">
              <a:solidFill>
                <a:srgbClr val="212529"/>
              </a:solidFill>
              <a:highlight>
                <a:srgbClr val="FFFFFF"/>
              </a:highlight>
            </a:endParaRPr>
          </a:p>
          <a:p>
            <a:pPr indent="0" lvl="0" marL="0" rtl="0" algn="l">
              <a:spcBef>
                <a:spcPts val="1200"/>
              </a:spcBef>
              <a:spcAft>
                <a:spcPts val="0"/>
              </a:spcAft>
              <a:buNone/>
            </a:pPr>
            <a:r>
              <a:t/>
            </a:r>
            <a:endParaRPr>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p16"/>
          <p:cNvSpPr txBox="1"/>
          <p:nvPr>
            <p:ph type="ctrTitle"/>
          </p:nvPr>
        </p:nvSpPr>
        <p:spPr>
          <a:xfrm>
            <a:off x="480150" y="-2"/>
            <a:ext cx="8183700" cy="1622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highlight>
                  <a:schemeClr val="accent6"/>
                </a:highlight>
              </a:rPr>
              <a:t>Coaches, </a:t>
            </a:r>
            <a:r>
              <a:rPr lang="en">
                <a:highlight>
                  <a:schemeClr val="accent6"/>
                </a:highlight>
              </a:rPr>
              <a:t>Volunteers, and School Liaisons</a:t>
            </a:r>
            <a:endParaRPr>
              <a:highlight>
                <a:schemeClr val="accent6"/>
              </a:highlight>
            </a:endParaRPr>
          </a:p>
        </p:txBody>
      </p:sp>
      <p:sp>
        <p:nvSpPr>
          <p:cNvPr id="80" name="Google Shape;80;p16"/>
          <p:cNvSpPr txBox="1"/>
          <p:nvPr>
            <p:ph idx="1" type="subTitle"/>
          </p:nvPr>
        </p:nvSpPr>
        <p:spPr>
          <a:xfrm>
            <a:off x="485875" y="1659675"/>
            <a:ext cx="8422800" cy="43557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chemeClr val="accent5"/>
              </a:buClr>
              <a:buSzPts val="2400"/>
              <a:buChar char="❖"/>
            </a:pPr>
            <a:r>
              <a:rPr lang="en">
                <a:solidFill>
                  <a:schemeClr val="accent5"/>
                </a:solidFill>
              </a:rPr>
              <a:t>The Coach is the point of contact for the team. </a:t>
            </a:r>
            <a:endParaRPr>
              <a:solidFill>
                <a:schemeClr val="accent5"/>
              </a:solidFill>
            </a:endParaRPr>
          </a:p>
          <a:p>
            <a:pPr indent="-381000" lvl="1" marL="914400" rtl="0" algn="l">
              <a:spcBef>
                <a:spcPts val="0"/>
              </a:spcBef>
              <a:spcAft>
                <a:spcPts val="0"/>
              </a:spcAft>
              <a:buClr>
                <a:schemeClr val="accent5"/>
              </a:buClr>
              <a:buSzPts val="2400"/>
              <a:buChar char="➢"/>
            </a:pPr>
            <a:r>
              <a:rPr lang="en">
                <a:solidFill>
                  <a:schemeClr val="accent5"/>
                </a:solidFill>
              </a:rPr>
              <a:t>Register the team for the state program</a:t>
            </a:r>
            <a:endParaRPr>
              <a:solidFill>
                <a:schemeClr val="accent5"/>
              </a:solidFill>
            </a:endParaRPr>
          </a:p>
          <a:p>
            <a:pPr indent="-381000" lvl="1" marL="914400" rtl="0" algn="l">
              <a:spcBef>
                <a:spcPts val="0"/>
              </a:spcBef>
              <a:spcAft>
                <a:spcPts val="0"/>
              </a:spcAft>
              <a:buClr>
                <a:schemeClr val="accent5"/>
              </a:buClr>
              <a:buSzPts val="2400"/>
              <a:buChar char="➢"/>
            </a:pPr>
            <a:r>
              <a:rPr lang="en">
                <a:solidFill>
                  <a:schemeClr val="accent5"/>
                </a:solidFill>
              </a:rPr>
              <a:t>Complete tournament paperwork</a:t>
            </a:r>
            <a:endParaRPr>
              <a:solidFill>
                <a:schemeClr val="accent5"/>
              </a:solidFill>
            </a:endParaRPr>
          </a:p>
          <a:p>
            <a:pPr indent="-381000" lvl="1" marL="914400" rtl="0" algn="l">
              <a:spcBef>
                <a:spcPts val="0"/>
              </a:spcBef>
              <a:spcAft>
                <a:spcPts val="0"/>
              </a:spcAft>
              <a:buClr>
                <a:schemeClr val="accent5"/>
              </a:buClr>
              <a:buSzPts val="2400"/>
              <a:buChar char="➢"/>
            </a:pPr>
            <a:r>
              <a:rPr lang="en">
                <a:solidFill>
                  <a:schemeClr val="accent5"/>
                </a:solidFill>
              </a:rPr>
              <a:t>Get newsletters, share news, decide on invitationals</a:t>
            </a:r>
            <a:endParaRPr>
              <a:solidFill>
                <a:schemeClr val="accent5"/>
              </a:solidFill>
            </a:endParaRPr>
          </a:p>
          <a:p>
            <a:pPr indent="-381000" lvl="1" marL="914400" rtl="0" algn="l">
              <a:spcBef>
                <a:spcPts val="0"/>
              </a:spcBef>
              <a:spcAft>
                <a:spcPts val="0"/>
              </a:spcAft>
              <a:buClr>
                <a:schemeClr val="accent5"/>
              </a:buClr>
              <a:buSzPts val="2400"/>
              <a:buChar char="➢"/>
            </a:pPr>
            <a:r>
              <a:rPr lang="en">
                <a:solidFill>
                  <a:schemeClr val="accent5"/>
                </a:solidFill>
              </a:rPr>
              <a:t>Decide which students do which events</a:t>
            </a:r>
            <a:endParaRPr>
              <a:solidFill>
                <a:schemeClr val="accent5"/>
              </a:solidFill>
            </a:endParaRPr>
          </a:p>
          <a:p>
            <a:pPr indent="-381000" lvl="0" marL="457200" rtl="0" algn="l">
              <a:spcBef>
                <a:spcPts val="0"/>
              </a:spcBef>
              <a:spcAft>
                <a:spcPts val="0"/>
              </a:spcAft>
              <a:buClr>
                <a:schemeClr val="accent6"/>
              </a:buClr>
              <a:buSzPts val="2400"/>
              <a:buChar char="❖"/>
            </a:pPr>
            <a:r>
              <a:rPr lang="en">
                <a:solidFill>
                  <a:schemeClr val="accent6"/>
                </a:solidFill>
              </a:rPr>
              <a:t>Parent and/or Community Volunteers help students prepare.</a:t>
            </a:r>
            <a:endParaRPr>
              <a:solidFill>
                <a:schemeClr val="accent6"/>
              </a:solidFill>
            </a:endParaRPr>
          </a:p>
          <a:p>
            <a:pPr indent="-381000" lvl="1" marL="914400" rtl="0" algn="l">
              <a:spcBef>
                <a:spcPts val="0"/>
              </a:spcBef>
              <a:spcAft>
                <a:spcPts val="0"/>
              </a:spcAft>
              <a:buClr>
                <a:schemeClr val="accent6"/>
              </a:buClr>
              <a:buSzPts val="2400"/>
              <a:buChar char="➢"/>
            </a:pPr>
            <a:r>
              <a:rPr lang="en">
                <a:solidFill>
                  <a:schemeClr val="accent6"/>
                </a:solidFill>
              </a:rPr>
              <a:t>Interpret rules, acquire resources and workspace</a:t>
            </a:r>
            <a:endParaRPr>
              <a:solidFill>
                <a:schemeClr val="accent6"/>
              </a:solidFill>
            </a:endParaRPr>
          </a:p>
          <a:p>
            <a:pPr indent="-381000" lvl="1" marL="914400" rtl="0" algn="l">
              <a:spcBef>
                <a:spcPts val="0"/>
              </a:spcBef>
              <a:spcAft>
                <a:spcPts val="0"/>
              </a:spcAft>
              <a:buClr>
                <a:schemeClr val="accent6"/>
              </a:buClr>
              <a:buSzPts val="2400"/>
              <a:buChar char="➢"/>
            </a:pPr>
            <a:r>
              <a:rPr lang="en">
                <a:solidFill>
                  <a:schemeClr val="accent6"/>
                </a:solidFill>
              </a:rPr>
              <a:t>Sign up students for mySO practices</a:t>
            </a:r>
            <a:endParaRPr>
              <a:solidFill>
                <a:schemeClr val="accent6"/>
              </a:solidFill>
            </a:endParaRPr>
          </a:p>
          <a:p>
            <a:pPr indent="-381000" lvl="1" marL="914400" rtl="0" algn="l">
              <a:spcBef>
                <a:spcPts val="0"/>
              </a:spcBef>
              <a:spcAft>
                <a:spcPts val="0"/>
              </a:spcAft>
              <a:buClr>
                <a:schemeClr val="accent6"/>
              </a:buClr>
              <a:buSzPts val="2400"/>
              <a:buChar char="➢"/>
            </a:pPr>
            <a:r>
              <a:rPr lang="en">
                <a:solidFill>
                  <a:schemeClr val="accent6"/>
                </a:solidFill>
              </a:rPr>
              <a:t>Cannot build or write notes</a:t>
            </a:r>
            <a:endParaRPr>
              <a:solidFill>
                <a:schemeClr val="accent6"/>
              </a:solidFill>
            </a:endParaRPr>
          </a:p>
          <a:p>
            <a:pPr indent="-381000" lvl="0" marL="457200" rtl="0" algn="l">
              <a:spcBef>
                <a:spcPts val="0"/>
              </a:spcBef>
              <a:spcAft>
                <a:spcPts val="0"/>
              </a:spcAft>
              <a:buClr>
                <a:schemeClr val="lt1"/>
              </a:buClr>
              <a:buSzPts val="2400"/>
              <a:buChar char="❖"/>
            </a:pPr>
            <a:r>
              <a:rPr lang="en">
                <a:solidFill>
                  <a:schemeClr val="lt1"/>
                </a:solidFill>
              </a:rPr>
              <a:t>School Liaisons help with school-related things.</a:t>
            </a:r>
            <a:endParaRPr>
              <a:solidFill>
                <a:schemeClr val="lt1"/>
              </a:solidFill>
            </a:endParaRPr>
          </a:p>
          <a:p>
            <a:pPr indent="-381000" lvl="1" marL="914400" rtl="0" algn="l">
              <a:spcBef>
                <a:spcPts val="0"/>
              </a:spcBef>
              <a:spcAft>
                <a:spcPts val="0"/>
              </a:spcAft>
              <a:buClr>
                <a:schemeClr val="lt1"/>
              </a:buClr>
              <a:buSzPts val="2400"/>
              <a:buChar char="➢"/>
            </a:pPr>
            <a:r>
              <a:rPr lang="en">
                <a:solidFill>
                  <a:schemeClr val="lt1"/>
                </a:solidFill>
              </a:rPr>
              <a:t>busing to on-site tournament site</a:t>
            </a:r>
            <a:endParaRPr>
              <a:solidFill>
                <a:schemeClr val="lt1"/>
              </a:solidFill>
            </a:endParaRPr>
          </a:p>
          <a:p>
            <a:pPr indent="-381000" lvl="1" marL="914400" rtl="0" algn="l">
              <a:spcBef>
                <a:spcPts val="0"/>
              </a:spcBef>
              <a:spcAft>
                <a:spcPts val="0"/>
              </a:spcAft>
              <a:buClr>
                <a:schemeClr val="lt1"/>
              </a:buClr>
              <a:buSzPts val="2400"/>
              <a:buChar char="➢"/>
            </a:pPr>
            <a:r>
              <a:rPr lang="en">
                <a:solidFill>
                  <a:schemeClr val="lt1"/>
                </a:solidFill>
              </a:rPr>
              <a:t>space and volunteers for satellite tournaments</a:t>
            </a:r>
            <a:endParaRPr>
              <a:solidFill>
                <a:schemeClr val="lt1"/>
              </a:solidFill>
            </a:endParaRPr>
          </a:p>
          <a:p>
            <a:pPr indent="0" lvl="0" marL="0" rtl="0" algn="l">
              <a:spcBef>
                <a:spcPts val="0"/>
              </a:spcBef>
              <a:spcAft>
                <a:spcPts val="0"/>
              </a:spcAft>
              <a:buNone/>
            </a:pPr>
            <a:r>
              <a:t/>
            </a:r>
            <a:endParaRPr>
              <a:solidFill>
                <a:schemeClr val="accent5"/>
              </a:solidFill>
            </a:endParaRPr>
          </a:p>
          <a:p>
            <a:pPr indent="0" lvl="0" marL="0" rtl="0" algn="l">
              <a:spcBef>
                <a:spcPts val="0"/>
              </a:spcBef>
              <a:spcAft>
                <a:spcPts val="0"/>
              </a:spcAft>
              <a:buNone/>
            </a:pPr>
            <a:r>
              <a:t/>
            </a:r>
            <a:endParaRPr>
              <a:solidFill>
                <a:schemeClr val="accent5"/>
              </a:solidFill>
            </a:endParaRPr>
          </a:p>
          <a:p>
            <a:pPr indent="0" lvl="0" marL="0" rtl="0" algn="l">
              <a:spcBef>
                <a:spcPts val="0"/>
              </a:spcBef>
              <a:spcAft>
                <a:spcPts val="0"/>
              </a:spcAft>
              <a:buNone/>
            </a:pPr>
            <a:r>
              <a:t/>
            </a:r>
            <a:endParaRPr>
              <a:solidFill>
                <a:schemeClr val="accent5"/>
              </a:solidFill>
            </a:endParaRPr>
          </a:p>
          <a:p>
            <a:pPr indent="0" lvl="0" marL="0" rtl="0" algn="l">
              <a:spcBef>
                <a:spcPts val="0"/>
              </a:spcBef>
              <a:spcAft>
                <a:spcPts val="0"/>
              </a:spcAft>
              <a:buNone/>
            </a:pPr>
            <a:r>
              <a:t/>
            </a:r>
            <a:endParaRPr>
              <a:solidFill>
                <a:schemeClr val="accent5"/>
              </a:solidFill>
            </a:endParaRPr>
          </a:p>
          <a:p>
            <a:pPr indent="0" lvl="0" marL="0" rtl="0" algn="l">
              <a:spcBef>
                <a:spcPts val="0"/>
              </a:spcBef>
              <a:spcAft>
                <a:spcPts val="0"/>
              </a:spcAft>
              <a:buNone/>
            </a:pPr>
            <a:r>
              <a:t/>
            </a:r>
            <a:endParaRPr>
              <a:solidFill>
                <a:schemeClr val="accent5"/>
              </a:solidFill>
            </a:endParaRPr>
          </a:p>
          <a:p>
            <a:pPr indent="0" lvl="0" marL="457200" rtl="0" algn="l">
              <a:spcBef>
                <a:spcPts val="0"/>
              </a:spcBef>
              <a:spcAft>
                <a:spcPts val="0"/>
              </a:spcAft>
              <a:buNone/>
            </a:pPr>
            <a:r>
              <a:t/>
            </a:r>
            <a:endParaRPr>
              <a:solidFill>
                <a:schemeClr val="accent5"/>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7"/>
          <p:cNvSpPr txBox="1"/>
          <p:nvPr>
            <p:ph type="title"/>
          </p:nvPr>
        </p:nvSpPr>
        <p:spPr>
          <a:xfrm>
            <a:off x="1033225" y="189725"/>
            <a:ext cx="2626500" cy="2044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highlight>
                  <a:schemeClr val="accent6"/>
                </a:highlight>
              </a:rPr>
              <a:t>Science Olympiad Practices</a:t>
            </a:r>
            <a:endParaRPr>
              <a:highlight>
                <a:schemeClr val="accent6"/>
              </a:highlight>
            </a:endParaRPr>
          </a:p>
        </p:txBody>
      </p:sp>
      <p:sp>
        <p:nvSpPr>
          <p:cNvPr id="86" name="Google Shape;86;p17"/>
          <p:cNvSpPr txBox="1"/>
          <p:nvPr>
            <p:ph idx="1" type="subTitle"/>
          </p:nvPr>
        </p:nvSpPr>
        <p:spPr>
          <a:xfrm>
            <a:off x="1166125" y="2175475"/>
            <a:ext cx="2360700" cy="179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chemeClr val="accent5"/>
                </a:solidFill>
              </a:rPr>
              <a:t>Recommended Strategies</a:t>
            </a:r>
            <a:endParaRPr b="1">
              <a:solidFill>
                <a:schemeClr val="accent5"/>
              </a:solidFill>
            </a:endParaRPr>
          </a:p>
        </p:txBody>
      </p:sp>
      <p:sp>
        <p:nvSpPr>
          <p:cNvPr id="87" name="Google Shape;87;p17"/>
          <p:cNvSpPr txBox="1"/>
          <p:nvPr>
            <p:ph idx="2" type="body"/>
          </p:nvPr>
        </p:nvSpPr>
        <p:spPr>
          <a:xfrm>
            <a:off x="4700650" y="157475"/>
            <a:ext cx="4134900" cy="6522000"/>
          </a:xfrm>
          <a:prstGeom prst="rect">
            <a:avLst/>
          </a:prstGeom>
          <a:solidFill>
            <a:schemeClr val="accent2"/>
          </a:solidFill>
        </p:spPr>
        <p:txBody>
          <a:bodyPr anchorCtr="0" anchor="ctr" bIns="91425" lIns="91425" spcFirstLastPara="1" rIns="91425" wrap="square" tIns="91425">
            <a:noAutofit/>
          </a:bodyPr>
          <a:lstStyle/>
          <a:p>
            <a:pPr indent="0" lvl="0" marL="0" rtl="0" algn="l">
              <a:spcBef>
                <a:spcPts val="0"/>
              </a:spcBef>
              <a:spcAft>
                <a:spcPts val="0"/>
              </a:spcAft>
              <a:buNone/>
            </a:pPr>
            <a:r>
              <a:rPr lang="en">
                <a:solidFill>
                  <a:schemeClr val="accent6"/>
                </a:solidFill>
              </a:rPr>
              <a:t>Frequency of Practices</a:t>
            </a:r>
            <a:endParaRPr>
              <a:solidFill>
                <a:schemeClr val="accent6"/>
              </a:solidFill>
            </a:endParaRPr>
          </a:p>
          <a:p>
            <a:pPr indent="0" lvl="0" marL="0" rtl="0" algn="l">
              <a:spcBef>
                <a:spcPts val="1200"/>
              </a:spcBef>
              <a:spcAft>
                <a:spcPts val="0"/>
              </a:spcAft>
              <a:buNone/>
            </a:pPr>
            <a:r>
              <a:rPr lang="en"/>
              <a:t>Science Olympiad recommends </a:t>
            </a:r>
            <a:r>
              <a:rPr lang="en">
                <a:solidFill>
                  <a:schemeClr val="accent5"/>
                </a:solidFill>
              </a:rPr>
              <a:t>weekly practices</a:t>
            </a:r>
            <a:r>
              <a:rPr lang="en"/>
              <a:t> after students have been assigned to events</a:t>
            </a:r>
            <a:endParaRPr/>
          </a:p>
          <a:p>
            <a:pPr indent="-342900" lvl="0" marL="457200" rtl="0" algn="l">
              <a:spcBef>
                <a:spcPts val="1200"/>
              </a:spcBef>
              <a:spcAft>
                <a:spcPts val="0"/>
              </a:spcAft>
              <a:buSzPts val="1800"/>
              <a:buChar char="❖"/>
            </a:pPr>
            <a:r>
              <a:rPr lang="en"/>
              <a:t>Provide access to tools &amp; tech</a:t>
            </a:r>
            <a:endParaRPr/>
          </a:p>
          <a:p>
            <a:pPr indent="-342900" lvl="0" marL="457200" rtl="0" algn="l">
              <a:spcBef>
                <a:spcPts val="0"/>
              </a:spcBef>
              <a:spcAft>
                <a:spcPts val="0"/>
              </a:spcAft>
              <a:buSzPts val="1800"/>
              <a:buChar char="❖"/>
            </a:pPr>
            <a:r>
              <a:rPr lang="en"/>
              <a:t>Monitor progress &amp; solve problems</a:t>
            </a:r>
            <a:endParaRPr/>
          </a:p>
          <a:p>
            <a:pPr indent="-342900" lvl="0" marL="457200" rtl="0" algn="l">
              <a:spcBef>
                <a:spcPts val="0"/>
              </a:spcBef>
              <a:spcAft>
                <a:spcPts val="0"/>
              </a:spcAft>
              <a:buSzPts val="1800"/>
              <a:buChar char="❖"/>
            </a:pPr>
            <a:r>
              <a:rPr lang="en"/>
              <a:t>Inform students of available practice opportunities, help them find practice tests, videos, etc.</a:t>
            </a:r>
            <a:endParaRPr/>
          </a:p>
          <a:p>
            <a:pPr indent="-342900" lvl="0" marL="457200" rtl="0" algn="l">
              <a:spcBef>
                <a:spcPts val="0"/>
              </a:spcBef>
              <a:spcAft>
                <a:spcPts val="0"/>
              </a:spcAft>
              <a:buSzPts val="1800"/>
              <a:buChar char="❖"/>
            </a:pPr>
            <a:r>
              <a:rPr lang="en"/>
              <a:t>High school students often can organize themselves to practice</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88" name="Google Shape;88;p17"/>
          <p:cNvSpPr txBox="1"/>
          <p:nvPr/>
        </p:nvSpPr>
        <p:spPr>
          <a:xfrm>
            <a:off x="396875" y="3261600"/>
            <a:ext cx="4244700" cy="3477000"/>
          </a:xfrm>
          <a:prstGeom prst="rect">
            <a:avLst/>
          </a:prstGeom>
          <a:solidFill>
            <a:schemeClr val="accent2"/>
          </a:solid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solidFill>
                  <a:schemeClr val="accent6"/>
                </a:solidFill>
                <a:latin typeface="Source Sans Pro"/>
                <a:ea typeface="Source Sans Pro"/>
                <a:cs typeface="Source Sans Pro"/>
                <a:sym typeface="Source Sans Pro"/>
              </a:rPr>
              <a:t>Because COVID</a:t>
            </a:r>
            <a:endParaRPr sz="1800">
              <a:solidFill>
                <a:schemeClr val="accent6"/>
              </a:solidFill>
              <a:latin typeface="Source Sans Pro"/>
              <a:ea typeface="Source Sans Pro"/>
              <a:cs typeface="Source Sans Pro"/>
              <a:sym typeface="Source Sans Pro"/>
            </a:endParaRPr>
          </a:p>
          <a:p>
            <a:pPr indent="0" lvl="0" marL="0" rtl="0" algn="l">
              <a:lnSpc>
                <a:spcPct val="115000"/>
              </a:lnSpc>
              <a:spcBef>
                <a:spcPts val="1200"/>
              </a:spcBef>
              <a:spcAft>
                <a:spcPts val="0"/>
              </a:spcAft>
              <a:buNone/>
            </a:pPr>
            <a:r>
              <a:rPr lang="en" sz="1800">
                <a:solidFill>
                  <a:schemeClr val="accent5"/>
                </a:solidFill>
                <a:latin typeface="Source Sans Pro"/>
                <a:ea typeface="Source Sans Pro"/>
                <a:cs typeface="Source Sans Pro"/>
                <a:sym typeface="Source Sans Pro"/>
              </a:rPr>
              <a:t>Consider:</a:t>
            </a:r>
            <a:endParaRPr sz="1800">
              <a:solidFill>
                <a:schemeClr val="accent5"/>
              </a:solidFill>
              <a:latin typeface="Source Sans Pro"/>
              <a:ea typeface="Source Sans Pro"/>
              <a:cs typeface="Source Sans Pro"/>
              <a:sym typeface="Source Sans Pro"/>
            </a:endParaRPr>
          </a:p>
          <a:p>
            <a:pPr indent="-342900" lvl="0" marL="457200" rtl="0" algn="l">
              <a:lnSpc>
                <a:spcPct val="115000"/>
              </a:lnSpc>
              <a:spcBef>
                <a:spcPts val="1200"/>
              </a:spcBef>
              <a:spcAft>
                <a:spcPts val="0"/>
              </a:spcAft>
              <a:buClr>
                <a:schemeClr val="lt1"/>
              </a:buClr>
              <a:buSzPts val="1800"/>
              <a:buFont typeface="Source Sans Pro"/>
              <a:buChar char="❖"/>
            </a:pPr>
            <a:r>
              <a:rPr lang="en" sz="1800">
                <a:solidFill>
                  <a:schemeClr val="lt1"/>
                </a:solidFill>
                <a:latin typeface="Source Sans Pro"/>
                <a:ea typeface="Source Sans Pro"/>
                <a:cs typeface="Source Sans Pro"/>
                <a:sym typeface="Source Sans Pro"/>
              </a:rPr>
              <a:t>Having smaller groups of students meet (eg, those doing lab events)</a:t>
            </a:r>
            <a:endParaRPr sz="1800">
              <a:solidFill>
                <a:schemeClr val="lt1"/>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chemeClr val="lt1"/>
              </a:buClr>
              <a:buSzPts val="1800"/>
              <a:buFont typeface="Source Sans Pro"/>
              <a:buChar char="❖"/>
            </a:pPr>
            <a:r>
              <a:rPr lang="en" sz="1800">
                <a:solidFill>
                  <a:schemeClr val="lt1"/>
                </a:solidFill>
                <a:latin typeface="Source Sans Pro"/>
                <a:ea typeface="Source Sans Pro"/>
                <a:cs typeface="Source Sans Pro"/>
                <a:sym typeface="Source Sans Pro"/>
              </a:rPr>
              <a:t>Asking for community locations vs. only at schools</a:t>
            </a:r>
            <a:endParaRPr sz="1800">
              <a:solidFill>
                <a:schemeClr val="lt1"/>
              </a:solidFill>
              <a:latin typeface="Source Sans Pro"/>
              <a:ea typeface="Source Sans Pro"/>
              <a:cs typeface="Source Sans Pro"/>
              <a:sym typeface="Source Sans Pro"/>
            </a:endParaRPr>
          </a:p>
          <a:p>
            <a:pPr indent="-342900" lvl="0" marL="457200" rtl="0" algn="l">
              <a:lnSpc>
                <a:spcPct val="115000"/>
              </a:lnSpc>
              <a:spcBef>
                <a:spcPts val="0"/>
              </a:spcBef>
              <a:spcAft>
                <a:spcPts val="0"/>
              </a:spcAft>
              <a:buClr>
                <a:schemeClr val="lt1"/>
              </a:buClr>
              <a:buSzPts val="1800"/>
              <a:buFont typeface="Source Sans Pro"/>
              <a:buChar char="❖"/>
            </a:pPr>
            <a:r>
              <a:rPr lang="en" sz="1800">
                <a:solidFill>
                  <a:schemeClr val="lt1"/>
                </a:solidFill>
                <a:latin typeface="Source Sans Pro"/>
                <a:ea typeface="Source Sans Pro"/>
                <a:cs typeface="Source Sans Pro"/>
                <a:sym typeface="Source Sans Pro"/>
              </a:rPr>
              <a:t>Virtual prep, like Zoom meetings or Discord</a:t>
            </a:r>
            <a:endParaRPr sz="1800">
              <a:solidFill>
                <a:schemeClr val="lt1"/>
              </a:solidFill>
              <a:latin typeface="Source Sans Pro"/>
              <a:ea typeface="Source Sans Pro"/>
              <a:cs typeface="Source Sans Pro"/>
              <a:sym typeface="Source Sans Pro"/>
            </a:endParaRPr>
          </a:p>
          <a:p>
            <a:pPr indent="0" lvl="0" marL="0" rtl="0" algn="l">
              <a:spcBef>
                <a:spcPts val="1200"/>
              </a:spcBef>
              <a:spcAft>
                <a:spcPts val="0"/>
              </a:spcAft>
              <a:buNone/>
            </a:pPr>
            <a:r>
              <a:t/>
            </a:r>
            <a:endParaRPr>
              <a:latin typeface="Source Sans Pro"/>
              <a:ea typeface="Source Sans Pro"/>
              <a:cs typeface="Source Sans Pro"/>
              <a:sym typeface="Source Sans Pro"/>
            </a:endParaRPr>
          </a:p>
        </p:txBody>
      </p:sp>
      <p:pic>
        <p:nvPicPr>
          <p:cNvPr id="89" name="Google Shape;89;p17"/>
          <p:cNvPicPr preferRelativeResize="0"/>
          <p:nvPr/>
        </p:nvPicPr>
        <p:blipFill>
          <a:blip r:embed="rId3">
            <a:alphaModFix/>
          </a:blip>
          <a:stretch>
            <a:fillRect/>
          </a:stretch>
        </p:blipFill>
        <p:spPr>
          <a:xfrm>
            <a:off x="5131188" y="4250800"/>
            <a:ext cx="3377174" cy="2251450"/>
          </a:xfrm>
          <a:prstGeom prst="rect">
            <a:avLst/>
          </a:prstGeom>
          <a:noFill/>
          <a:ln cap="flat" cmpd="sng" w="28575">
            <a:solidFill>
              <a:schemeClr val="accent6"/>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8"/>
          <p:cNvSpPr txBox="1"/>
          <p:nvPr>
            <p:ph type="ctrTitle"/>
          </p:nvPr>
        </p:nvSpPr>
        <p:spPr>
          <a:xfrm>
            <a:off x="480150" y="109425"/>
            <a:ext cx="8183700" cy="81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highlight>
                  <a:schemeClr val="accent6"/>
                </a:highlight>
              </a:rPr>
              <a:t>A General Timeline</a:t>
            </a:r>
            <a:endParaRPr>
              <a:highlight>
                <a:schemeClr val="accent6"/>
              </a:highlight>
            </a:endParaRPr>
          </a:p>
        </p:txBody>
      </p:sp>
      <p:graphicFrame>
        <p:nvGraphicFramePr>
          <p:cNvPr id="95" name="Google Shape;95;p18"/>
          <p:cNvGraphicFramePr/>
          <p:nvPr/>
        </p:nvGraphicFramePr>
        <p:xfrm>
          <a:off x="332500" y="4039610"/>
          <a:ext cx="3000000" cy="3000000"/>
        </p:xfrm>
        <a:graphic>
          <a:graphicData uri="http://schemas.openxmlformats.org/drawingml/2006/table">
            <a:tbl>
              <a:tblPr>
                <a:noFill/>
                <a:tableStyleId>{CECF7C77-278D-4C99-BA8D-9AF7C60B88DA}</a:tableStyleId>
              </a:tblPr>
              <a:tblGrid>
                <a:gridCol w="1198950"/>
                <a:gridCol w="1198950"/>
                <a:gridCol w="1198950"/>
                <a:gridCol w="1198950"/>
                <a:gridCol w="1198950"/>
                <a:gridCol w="1198950"/>
                <a:gridCol w="1198950"/>
              </a:tblGrid>
              <a:tr h="534450">
                <a:tc>
                  <a:txBody>
                    <a:bodyPr/>
                    <a:lstStyle/>
                    <a:p>
                      <a:pPr indent="0" lvl="0" marL="0" rtl="0" algn="l">
                        <a:spcBef>
                          <a:spcPts val="0"/>
                        </a:spcBef>
                        <a:spcAft>
                          <a:spcPts val="0"/>
                        </a:spcAft>
                        <a:buNone/>
                      </a:pPr>
                      <a:r>
                        <a:rPr lang="en"/>
                        <a:t>September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October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November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December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January</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February</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March - April</a:t>
                      </a:r>
                      <a:endParaRPr/>
                    </a:p>
                  </a:txBody>
                  <a:tcPr marT="91425" marB="91425" marR="91425" marL="91425">
                    <a:solidFill>
                      <a:schemeClr val="lt1"/>
                    </a:solidFill>
                  </a:tcPr>
                </a:tc>
              </a:tr>
              <a:tr h="1319450">
                <a:tc>
                  <a:txBody>
                    <a:bodyPr/>
                    <a:lstStyle/>
                    <a:p>
                      <a:pPr indent="0" lvl="0" marL="0" rtl="0" algn="l">
                        <a:spcBef>
                          <a:spcPts val="0"/>
                        </a:spcBef>
                        <a:spcAft>
                          <a:spcPts val="0"/>
                        </a:spcAft>
                        <a:buNone/>
                      </a:pPr>
                      <a:r>
                        <a:rPr lang="en"/>
                        <a:t>Decide to have a team</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Recruit students, volunteers, coaches</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Organize team; decide events</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Have students able to work over break</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National Invitational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Oregon SO Registration Deadline</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Practice tests, including trials for build events</a:t>
                      </a:r>
                      <a:endParaRPr/>
                    </a:p>
                    <a:p>
                      <a:pPr indent="0" lvl="0" marL="0" rtl="0" algn="l">
                        <a:spcBef>
                          <a:spcPts val="0"/>
                        </a:spcBef>
                        <a:spcAft>
                          <a:spcPts val="0"/>
                        </a:spcAft>
                        <a:buNone/>
                      </a:pPr>
                      <a:r>
                        <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Tournament itself</a:t>
                      </a:r>
                      <a:endParaRPr/>
                    </a:p>
                  </a:txBody>
                  <a:tcPr marT="91425" marB="91425" marR="91425" marL="91425">
                    <a:solidFill>
                      <a:schemeClr val="lt1"/>
                    </a:solidFill>
                  </a:tcPr>
                </a:tc>
              </a:tr>
            </a:tbl>
          </a:graphicData>
        </a:graphic>
      </p:graphicFrame>
      <p:sp>
        <p:nvSpPr>
          <p:cNvPr id="96" name="Google Shape;96;p18"/>
          <p:cNvSpPr txBox="1"/>
          <p:nvPr/>
        </p:nvSpPr>
        <p:spPr>
          <a:xfrm>
            <a:off x="204950" y="1069100"/>
            <a:ext cx="8851200" cy="19308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Watch for monthly newsletters </a:t>
            </a:r>
            <a:endParaRPr sz="2400">
              <a:solidFill>
                <a:schemeClr val="accent5"/>
              </a:solidFill>
              <a:latin typeface="Source Sans Pro"/>
              <a:ea typeface="Source Sans Pro"/>
              <a:cs typeface="Source Sans Pro"/>
              <a:sym typeface="Source Sans Pro"/>
            </a:endParaRPr>
          </a:p>
          <a:p>
            <a:pPr indent="-381000" lvl="1" marL="9144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These will be posted on oregonscienceolympiad.org</a:t>
            </a:r>
            <a:endParaRPr sz="2400">
              <a:solidFill>
                <a:schemeClr val="accent5"/>
              </a:solidFill>
              <a:latin typeface="Source Sans Pro"/>
              <a:ea typeface="Source Sans Pro"/>
              <a:cs typeface="Source Sans Pro"/>
              <a:sym typeface="Source Sans Pro"/>
            </a:endParaRPr>
          </a:p>
          <a:p>
            <a:pPr indent="-381000" lvl="1" marL="9144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There are various invitationals nationwide (must register 1st)</a:t>
            </a:r>
            <a:endParaRPr sz="2400">
              <a:solidFill>
                <a:schemeClr val="accent5"/>
              </a:solidFill>
              <a:latin typeface="Source Sans Pro"/>
              <a:ea typeface="Source Sans Pro"/>
              <a:cs typeface="Source Sans Pro"/>
              <a:sym typeface="Source Sans Pro"/>
            </a:endParaRPr>
          </a:p>
          <a:p>
            <a:pPr indent="-381000" lvl="1" marL="9144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mySO prep &amp; practice tests occur seasonlong</a:t>
            </a:r>
            <a:endParaRPr sz="2400">
              <a:solidFill>
                <a:schemeClr val="accent5"/>
              </a:solidFill>
              <a:latin typeface="Source Sans Pro"/>
              <a:ea typeface="Source Sans Pro"/>
              <a:cs typeface="Source Sans Pro"/>
              <a:sym typeface="Source Sans Pro"/>
            </a:endParaRPr>
          </a:p>
          <a:p>
            <a:pPr indent="-381000" lvl="1" marL="9144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tournament is usually in April, but may be in March this year due to earlier National Tournament on May 14th CalTech</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100" name="Shape 100"/>
        <p:cNvGrpSpPr/>
        <p:nvPr/>
      </p:nvGrpSpPr>
      <p:grpSpPr>
        <a:xfrm>
          <a:off x="0" y="0"/>
          <a:ext cx="0" cy="0"/>
          <a:chOff x="0" y="0"/>
          <a:chExt cx="0" cy="0"/>
        </a:xfrm>
      </p:grpSpPr>
      <p:sp>
        <p:nvSpPr>
          <p:cNvPr id="101" name="Google Shape;101;p19"/>
          <p:cNvSpPr txBox="1"/>
          <p:nvPr>
            <p:ph type="title"/>
          </p:nvPr>
        </p:nvSpPr>
        <p:spPr>
          <a:xfrm>
            <a:off x="311700" y="593367"/>
            <a:ext cx="8520600" cy="831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i="1" lang="en"/>
              <a:t>Where are you on this timeline?</a:t>
            </a:r>
            <a:endParaRPr i="1"/>
          </a:p>
          <a:p>
            <a:pPr indent="0" lvl="0" marL="0" rtl="0" algn="l">
              <a:spcBef>
                <a:spcPts val="0"/>
              </a:spcBef>
              <a:spcAft>
                <a:spcPts val="0"/>
              </a:spcAft>
              <a:buNone/>
            </a:pPr>
            <a:r>
              <a:t/>
            </a:r>
            <a:endParaRPr i="1"/>
          </a:p>
          <a:p>
            <a:pPr indent="0" lvl="0" marL="0" rtl="0" algn="l">
              <a:spcBef>
                <a:spcPts val="0"/>
              </a:spcBef>
              <a:spcAft>
                <a:spcPts val="0"/>
              </a:spcAft>
              <a:buNone/>
            </a:pPr>
            <a:r>
              <a:rPr i="1" lang="en"/>
              <a:t>What obstacles do you face right now?</a:t>
            </a:r>
            <a:endParaRPr i="1"/>
          </a:p>
        </p:txBody>
      </p:sp>
      <p:sp>
        <p:nvSpPr>
          <p:cNvPr id="102" name="Google Shape;102;p19"/>
          <p:cNvSpPr txBox="1"/>
          <p:nvPr>
            <p:ph idx="1" type="body"/>
          </p:nvPr>
        </p:nvSpPr>
        <p:spPr>
          <a:xfrm>
            <a:off x="311700" y="5387657"/>
            <a:ext cx="8520600" cy="704100"/>
          </a:xfrm>
          <a:prstGeom prst="rect">
            <a:avLst/>
          </a:prstGeom>
        </p:spPr>
        <p:txBody>
          <a:bodyPr anchorCtr="0" anchor="t"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sz="2100" u="sng">
                <a:solidFill>
                  <a:schemeClr val="accent5"/>
                </a:solidFill>
                <a:hlinkClick r:id="rId3">
                  <a:extLst>
                    <a:ext uri="{A12FA001-AC4F-418D-AE19-62706E023703}">
                      <ahyp:hlinkClr val="tx"/>
                    </a:ext>
                  </a:extLst>
                </a:hlinkClick>
              </a:rPr>
              <a:t>https://padlet.com/ashley_dasilva/vmldn1dyxpqsqyck</a:t>
            </a:r>
            <a:endParaRPr/>
          </a:p>
        </p:txBody>
      </p:sp>
      <p:graphicFrame>
        <p:nvGraphicFramePr>
          <p:cNvPr id="103" name="Google Shape;103;p19"/>
          <p:cNvGraphicFramePr/>
          <p:nvPr/>
        </p:nvGraphicFramePr>
        <p:xfrm>
          <a:off x="375675" y="2518885"/>
          <a:ext cx="3000000" cy="3000000"/>
        </p:xfrm>
        <a:graphic>
          <a:graphicData uri="http://schemas.openxmlformats.org/drawingml/2006/table">
            <a:tbl>
              <a:tblPr>
                <a:noFill/>
                <a:tableStyleId>{CECF7C77-278D-4C99-BA8D-9AF7C60B88DA}</a:tableStyleId>
              </a:tblPr>
              <a:tblGrid>
                <a:gridCol w="1198950"/>
                <a:gridCol w="1198950"/>
                <a:gridCol w="1198950"/>
                <a:gridCol w="1198950"/>
                <a:gridCol w="1198950"/>
                <a:gridCol w="1198950"/>
                <a:gridCol w="1198950"/>
              </a:tblGrid>
              <a:tr h="534450">
                <a:tc>
                  <a:txBody>
                    <a:bodyPr/>
                    <a:lstStyle/>
                    <a:p>
                      <a:pPr indent="0" lvl="0" marL="0" rtl="0" algn="l">
                        <a:spcBef>
                          <a:spcPts val="0"/>
                        </a:spcBef>
                        <a:spcAft>
                          <a:spcPts val="0"/>
                        </a:spcAft>
                        <a:buNone/>
                      </a:pPr>
                      <a:r>
                        <a:rPr lang="en"/>
                        <a:t>September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October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November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December</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January</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February</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March - April</a:t>
                      </a:r>
                      <a:endParaRPr/>
                    </a:p>
                  </a:txBody>
                  <a:tcPr marT="91425" marB="91425" marR="91425" marL="91425">
                    <a:solidFill>
                      <a:schemeClr val="lt1"/>
                    </a:solidFill>
                  </a:tcPr>
                </a:tc>
              </a:tr>
              <a:tr h="1319450">
                <a:tc>
                  <a:txBody>
                    <a:bodyPr/>
                    <a:lstStyle/>
                    <a:p>
                      <a:pPr indent="0" lvl="0" marL="0" rtl="0" algn="l">
                        <a:spcBef>
                          <a:spcPts val="0"/>
                        </a:spcBef>
                        <a:spcAft>
                          <a:spcPts val="0"/>
                        </a:spcAft>
                        <a:buNone/>
                      </a:pPr>
                      <a:r>
                        <a:rPr lang="en"/>
                        <a:t>Decide to have a team</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Recruit students, volunteers, coaches</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Organize team; decide events</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Have students able to work over break</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National Invitational</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Oregon SO Registration Deadline</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Practice tests, including trials for build events</a:t>
                      </a:r>
                      <a:endParaRPr/>
                    </a:p>
                    <a:p>
                      <a:pPr indent="0" lvl="0" marL="0" rtl="0" algn="l">
                        <a:spcBef>
                          <a:spcPts val="0"/>
                        </a:spcBef>
                        <a:spcAft>
                          <a:spcPts val="0"/>
                        </a:spcAft>
                        <a:buNone/>
                      </a:pPr>
                      <a:r>
                        <a:t/>
                      </a:r>
                      <a:endParaRPr/>
                    </a:p>
                  </a:txBody>
                  <a:tcPr marT="91425" marB="91425" marR="91425" marL="91425">
                    <a:solidFill>
                      <a:schemeClr val="lt1"/>
                    </a:solidFill>
                  </a:tcPr>
                </a:tc>
                <a:tc>
                  <a:txBody>
                    <a:bodyPr/>
                    <a:lstStyle/>
                    <a:p>
                      <a:pPr indent="0" lvl="0" marL="0" rtl="0" algn="l">
                        <a:spcBef>
                          <a:spcPts val="0"/>
                        </a:spcBef>
                        <a:spcAft>
                          <a:spcPts val="0"/>
                        </a:spcAft>
                        <a:buNone/>
                      </a:pPr>
                      <a:r>
                        <a:rPr lang="en"/>
                        <a:t>Tournament itself</a:t>
                      </a:r>
                      <a:endParaRPr/>
                    </a:p>
                  </a:txBody>
                  <a:tcPr marT="91425" marB="91425" marR="91425" marL="91425">
                    <a:solidFill>
                      <a:schemeClr val="lt1"/>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20"/>
          <p:cNvSpPr txBox="1"/>
          <p:nvPr>
            <p:ph type="ctrTitle"/>
          </p:nvPr>
        </p:nvSpPr>
        <p:spPr>
          <a:xfrm>
            <a:off x="480150" y="109425"/>
            <a:ext cx="8183700" cy="81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highlight>
                  <a:schemeClr val="accent6"/>
                </a:highlight>
              </a:rPr>
              <a:t>About the Tournament</a:t>
            </a:r>
            <a:endParaRPr>
              <a:highlight>
                <a:schemeClr val="accent6"/>
              </a:highlight>
            </a:endParaRPr>
          </a:p>
        </p:txBody>
      </p:sp>
      <p:sp>
        <p:nvSpPr>
          <p:cNvPr id="109" name="Google Shape;109;p20"/>
          <p:cNvSpPr txBox="1"/>
          <p:nvPr/>
        </p:nvSpPr>
        <p:spPr>
          <a:xfrm>
            <a:off x="204950" y="1069100"/>
            <a:ext cx="8851200" cy="5263500"/>
          </a:xfrm>
          <a:prstGeom prst="rect">
            <a:avLst/>
          </a:prstGeom>
          <a:noFill/>
          <a:ln>
            <a:noFill/>
          </a:ln>
        </p:spPr>
        <p:txBody>
          <a:bodyPr anchorCtr="0" anchor="t" bIns="91425" lIns="91425" spcFirstLastPara="1" rIns="91425" wrap="square" tIns="91425">
            <a:noAutofit/>
          </a:bodyPr>
          <a:lstStyle/>
          <a:p>
            <a:pPr indent="-381000" lvl="0" marL="4572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Here’s a link to the tournament schedule (draft)</a:t>
            </a:r>
            <a:endParaRPr sz="2400">
              <a:solidFill>
                <a:schemeClr val="accent5"/>
              </a:solidFill>
              <a:latin typeface="Source Sans Pro"/>
              <a:ea typeface="Source Sans Pro"/>
              <a:cs typeface="Source Sans Pro"/>
              <a:sym typeface="Source Sans Pro"/>
            </a:endParaRPr>
          </a:p>
          <a:p>
            <a:pPr indent="-381000" lvl="0" marL="457200" rtl="0" algn="l">
              <a:spcBef>
                <a:spcPts val="0"/>
              </a:spcBef>
              <a:spcAft>
                <a:spcPts val="0"/>
              </a:spcAft>
              <a:buClr>
                <a:schemeClr val="accent5"/>
              </a:buClr>
              <a:buSzPts val="2400"/>
              <a:buFont typeface="Source Sans Pro"/>
              <a:buChar char="❖"/>
            </a:pPr>
            <a:r>
              <a:rPr lang="en" sz="2400" u="sng">
                <a:solidFill>
                  <a:schemeClr val="hlink"/>
                </a:solidFill>
                <a:latin typeface="Source Sans Pro"/>
                <a:ea typeface="Source Sans Pro"/>
                <a:cs typeface="Source Sans Pro"/>
                <a:sym typeface="Source Sans Pro"/>
                <a:hlinkClick r:id="rId3"/>
              </a:rPr>
              <a:t>https://docs.google.com/spreadsheets/d/1DLhxLDkB7AtjpZMocH6d973s5tyDfxKhF1G3k7APXh4/edit?usp=sharing</a:t>
            </a:r>
            <a:r>
              <a:rPr lang="en" sz="2400" u="sng">
                <a:solidFill>
                  <a:schemeClr val="hlink"/>
                </a:solidFill>
                <a:latin typeface="Source Sans Pro"/>
                <a:ea typeface="Source Sans Pro"/>
                <a:cs typeface="Source Sans Pro"/>
                <a:sym typeface="Source Sans Pro"/>
                <a:hlinkClick r:id="rId4"/>
              </a:rPr>
              <a:t> </a:t>
            </a:r>
            <a:endParaRPr sz="2400">
              <a:solidFill>
                <a:schemeClr val="accent5"/>
              </a:solidFill>
              <a:latin typeface="Source Sans Pro"/>
              <a:ea typeface="Source Sans Pro"/>
              <a:cs typeface="Source Sans Pro"/>
              <a:sym typeface="Source Sans Pro"/>
            </a:endParaRPr>
          </a:p>
          <a:p>
            <a:pPr indent="-381000" lvl="1" marL="9144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It is similar to the National Tournament</a:t>
            </a:r>
            <a:endParaRPr sz="2400">
              <a:solidFill>
                <a:schemeClr val="accent5"/>
              </a:solidFill>
              <a:latin typeface="Source Sans Pro"/>
              <a:ea typeface="Source Sans Pro"/>
              <a:cs typeface="Source Sans Pro"/>
              <a:sym typeface="Source Sans Pro"/>
            </a:endParaRPr>
          </a:p>
          <a:p>
            <a:pPr indent="-381000" lvl="1" marL="9144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There is a 2-month feedback window for changes, which began the first week of October</a:t>
            </a:r>
            <a:endParaRPr sz="2400">
              <a:solidFill>
                <a:schemeClr val="accent5"/>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2400">
              <a:solidFill>
                <a:schemeClr val="accent5"/>
              </a:solidFill>
              <a:latin typeface="Source Sans Pro"/>
              <a:ea typeface="Source Sans Pro"/>
              <a:cs typeface="Source Sans Pro"/>
              <a:sym typeface="Source Sans Pro"/>
            </a:endParaRPr>
          </a:p>
          <a:p>
            <a:pPr indent="-381000" lvl="0" marL="4572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When assigning students to events, think about...</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who is interested in each topic -- let students have fun :)</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whether you want a high team score -- if so, joining more events is better -- or want to aim only for event awards</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schedule conflicts: please note that any student team member may attend a build event device testing and that students outside of the official partnership/trio can help with preparation for other events</a:t>
            </a:r>
            <a:endParaRPr sz="2400">
              <a:solidFill>
                <a:schemeClr val="accent6"/>
              </a:solidFill>
              <a:latin typeface="Source Sans Pro"/>
              <a:ea typeface="Source Sans Pro"/>
              <a:cs typeface="Source Sans Pro"/>
              <a:sym typeface="Source Sans Pro"/>
            </a:endParaRPr>
          </a:p>
          <a:p>
            <a:pPr indent="0" lvl="0" marL="0" rtl="0" algn="l">
              <a:spcBef>
                <a:spcPts val="0"/>
              </a:spcBef>
              <a:spcAft>
                <a:spcPts val="0"/>
              </a:spcAft>
              <a:buNone/>
            </a:pPr>
            <a:r>
              <a:t/>
            </a:r>
            <a:endParaRPr sz="2400">
              <a:solidFill>
                <a:schemeClr val="accent5"/>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1"/>
          <p:cNvSpPr txBox="1"/>
          <p:nvPr>
            <p:ph type="ctrTitle"/>
          </p:nvPr>
        </p:nvSpPr>
        <p:spPr>
          <a:xfrm>
            <a:off x="480150" y="109425"/>
            <a:ext cx="8183700" cy="812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highlight>
                  <a:schemeClr val="accent6"/>
                </a:highlight>
              </a:rPr>
              <a:t>Tournament Style</a:t>
            </a:r>
            <a:endParaRPr>
              <a:highlight>
                <a:schemeClr val="accent6"/>
              </a:highlight>
            </a:endParaRPr>
          </a:p>
        </p:txBody>
      </p:sp>
      <p:sp>
        <p:nvSpPr>
          <p:cNvPr id="115" name="Google Shape;115;p21"/>
          <p:cNvSpPr txBox="1"/>
          <p:nvPr/>
        </p:nvSpPr>
        <p:spPr>
          <a:xfrm>
            <a:off x="204950" y="1069100"/>
            <a:ext cx="8851200" cy="526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400">
                <a:solidFill>
                  <a:schemeClr val="accent5"/>
                </a:solidFill>
                <a:latin typeface="Source Sans Pro"/>
                <a:ea typeface="Source Sans Pro"/>
                <a:cs typeface="Source Sans Pro"/>
                <a:sym typeface="Source Sans Pro"/>
              </a:rPr>
              <a:t>You may hear of different Science Olympiad tournament styles</a:t>
            </a:r>
            <a:endParaRPr sz="2400">
              <a:solidFill>
                <a:schemeClr val="accent5"/>
              </a:solidFill>
              <a:latin typeface="Source Sans Pro"/>
              <a:ea typeface="Source Sans Pro"/>
              <a:cs typeface="Source Sans Pro"/>
              <a:sym typeface="Source Sans Pro"/>
            </a:endParaRPr>
          </a:p>
          <a:p>
            <a:pPr indent="-381000" lvl="0" marL="4572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miniSO = all-online option, usually through Scilympiad</a:t>
            </a:r>
            <a:endParaRPr sz="2400">
              <a:solidFill>
                <a:schemeClr val="accent5"/>
              </a:solidFill>
              <a:latin typeface="Source Sans Pro"/>
              <a:ea typeface="Source Sans Pro"/>
              <a:cs typeface="Source Sans Pro"/>
              <a:sym typeface="Source Sans Pro"/>
            </a:endParaRPr>
          </a:p>
          <a:p>
            <a:pPr indent="-381000" lvl="1" marL="9144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many invitationals are being run this way</a:t>
            </a:r>
            <a:endParaRPr sz="2400">
              <a:solidFill>
                <a:schemeClr val="accent5"/>
              </a:solidFill>
              <a:latin typeface="Source Sans Pro"/>
              <a:ea typeface="Source Sans Pro"/>
              <a:cs typeface="Source Sans Pro"/>
              <a:sym typeface="Source Sans Pro"/>
            </a:endParaRPr>
          </a:p>
          <a:p>
            <a:pPr indent="-381000" lvl="0" marL="4572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satellite SO = students gather at their home schools with challenges that may be mailed and/or online</a:t>
            </a:r>
            <a:endParaRPr sz="2400">
              <a:solidFill>
                <a:schemeClr val="accent5"/>
              </a:solidFill>
              <a:latin typeface="Source Sans Pro"/>
              <a:ea typeface="Source Sans Pro"/>
              <a:cs typeface="Source Sans Pro"/>
              <a:sym typeface="Source Sans Pro"/>
            </a:endParaRPr>
          </a:p>
          <a:p>
            <a:pPr indent="-381000" lvl="1" marL="914400" rtl="0" algn="l">
              <a:spcBef>
                <a:spcPts val="0"/>
              </a:spcBef>
              <a:spcAft>
                <a:spcPts val="0"/>
              </a:spcAft>
              <a:buClr>
                <a:schemeClr val="accent5"/>
              </a:buClr>
              <a:buSzPts val="2400"/>
              <a:buFont typeface="Source Sans Pro"/>
              <a:buChar char="➢"/>
            </a:pPr>
            <a:r>
              <a:rPr lang="en" sz="2400">
                <a:solidFill>
                  <a:schemeClr val="accent5"/>
                </a:solidFill>
                <a:latin typeface="Source Sans Pro"/>
                <a:ea typeface="Source Sans Pro"/>
                <a:cs typeface="Source Sans Pro"/>
                <a:sym typeface="Source Sans Pro"/>
              </a:rPr>
              <a:t>the National Tournament will be run this way</a:t>
            </a:r>
            <a:endParaRPr sz="2400">
              <a:solidFill>
                <a:schemeClr val="accent5"/>
              </a:solidFill>
              <a:latin typeface="Source Sans Pro"/>
              <a:ea typeface="Source Sans Pro"/>
              <a:cs typeface="Source Sans Pro"/>
              <a:sym typeface="Source Sans Pro"/>
            </a:endParaRPr>
          </a:p>
          <a:p>
            <a:pPr indent="0" lvl="0" marL="914400" rtl="0" algn="l">
              <a:spcBef>
                <a:spcPts val="0"/>
              </a:spcBef>
              <a:spcAft>
                <a:spcPts val="0"/>
              </a:spcAft>
              <a:buNone/>
            </a:pPr>
            <a:r>
              <a:t/>
            </a:r>
            <a:endParaRPr sz="2400">
              <a:solidFill>
                <a:schemeClr val="accent5"/>
              </a:solidFill>
              <a:latin typeface="Source Sans Pro"/>
              <a:ea typeface="Source Sans Pro"/>
              <a:cs typeface="Source Sans Pro"/>
              <a:sym typeface="Source Sans Pro"/>
            </a:endParaRPr>
          </a:p>
          <a:p>
            <a:pPr indent="-381000" lvl="0" marL="4572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We have not yet selected a tournament style, but hope to by the November update (I know that is soon!)</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biggest challenge right now is venue for in-person</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we may do a reduced in-person tournament with build events and certain lab events on-site and the others done at student schools in a “satellite” format</a:t>
            </a:r>
            <a:endParaRPr sz="2400">
              <a:solidFill>
                <a:schemeClr val="accent6"/>
              </a:solidFill>
              <a:latin typeface="Source Sans Pro"/>
              <a:ea typeface="Source Sans Pro"/>
              <a:cs typeface="Source Sans Pro"/>
              <a:sym typeface="Source Sans Pro"/>
            </a:endParaRPr>
          </a:p>
          <a:p>
            <a:pPr indent="-381000" lvl="1" marL="914400" rtl="0" algn="l">
              <a:spcBef>
                <a:spcPts val="0"/>
              </a:spcBef>
              <a:spcAft>
                <a:spcPts val="0"/>
              </a:spcAft>
              <a:buClr>
                <a:schemeClr val="accent6"/>
              </a:buClr>
              <a:buSzPts val="2400"/>
              <a:buFont typeface="Source Sans Pro"/>
              <a:buChar char="➢"/>
            </a:pPr>
            <a:r>
              <a:rPr lang="en" sz="2400">
                <a:solidFill>
                  <a:schemeClr val="accent6"/>
                </a:solidFill>
                <a:latin typeface="Source Sans Pro"/>
                <a:ea typeface="Source Sans Pro"/>
                <a:cs typeface="Source Sans Pro"/>
                <a:sym typeface="Source Sans Pro"/>
              </a:rPr>
              <a:t>we won’t be doing a fully-online event this year</a:t>
            </a:r>
            <a:endParaRPr sz="2400">
              <a:solidFill>
                <a:schemeClr val="accent6"/>
              </a:solidFill>
              <a:latin typeface="Source Sans Pro"/>
              <a:ea typeface="Source Sans Pro"/>
              <a:cs typeface="Source Sans Pro"/>
              <a:sym typeface="Source Sans Pro"/>
            </a:endParaRPr>
          </a:p>
          <a:p>
            <a:pPr indent="0" lvl="0" marL="0" rtl="0" algn="l">
              <a:spcBef>
                <a:spcPts val="0"/>
              </a:spcBef>
              <a:spcAft>
                <a:spcPts val="0"/>
              </a:spcAft>
              <a:buNone/>
            </a:pPr>
            <a:r>
              <a:t/>
            </a:r>
            <a:endParaRPr sz="2400">
              <a:solidFill>
                <a:schemeClr val="accent5"/>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